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90" r:id="rId5"/>
    <p:sldMasterId id="2147483695" r:id="rId6"/>
  </p:sldMasterIdLst>
  <p:notesMasterIdLst>
    <p:notesMasterId r:id="rId22"/>
  </p:notesMasterIdLst>
  <p:sldIdLst>
    <p:sldId id="395" r:id="rId7"/>
    <p:sldId id="378" r:id="rId8"/>
    <p:sldId id="379" r:id="rId9"/>
    <p:sldId id="380" r:id="rId10"/>
    <p:sldId id="381" r:id="rId11"/>
    <p:sldId id="382" r:id="rId12"/>
    <p:sldId id="383" r:id="rId13"/>
    <p:sldId id="384" r:id="rId14"/>
    <p:sldId id="385" r:id="rId15"/>
    <p:sldId id="386" r:id="rId16"/>
    <p:sldId id="397" r:id="rId17"/>
    <p:sldId id="388" r:id="rId18"/>
    <p:sldId id="389" r:id="rId19"/>
    <p:sldId id="390" r:id="rId20"/>
    <p:sldId id="396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99"/>
    <a:srgbClr val="006666"/>
    <a:srgbClr val="85C1C9"/>
    <a:srgbClr val="77BBD3"/>
    <a:srgbClr val="97CBDD"/>
    <a:srgbClr val="0068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5" autoAdjust="0"/>
    <p:restoredTop sz="81801" autoAdjust="0"/>
  </p:normalViewPr>
  <p:slideViewPr>
    <p:cSldViewPr>
      <p:cViewPr>
        <p:scale>
          <a:sx n="98" d="100"/>
          <a:sy n="98" d="100"/>
        </p:scale>
        <p:origin x="-2028" y="-3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3AA1271-B9D2-4A31-A95A-8B56694B4127}" type="datetimeFigureOut">
              <a:rPr lang="en-US"/>
              <a:pPr>
                <a:defRPr/>
              </a:pPr>
              <a:t>2/27/2015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F3C26A1-9FD9-405F-BFF9-516F74FB53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184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i="1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6082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4859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i="1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>
                <a:solidFill>
                  <a:prstClr val="black"/>
                </a:solidFill>
              </a:rPr>
              <a:pPr/>
              <a:t>15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235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526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445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2087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Thực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hiện</a:t>
            </a:r>
            <a:r>
              <a:rPr lang="en-US" baseline="0" dirty="0" smtClean="0"/>
              <a:t> Quy </a:t>
            </a:r>
            <a:r>
              <a:rPr lang="en-US" baseline="0" dirty="0" err="1" smtClean="0"/>
              <a:t>chế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số</a:t>
            </a:r>
            <a:r>
              <a:rPr lang="en-US" baseline="0" dirty="0" smtClean="0"/>
              <a:t> 607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463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Thực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hiện</a:t>
            </a:r>
            <a:r>
              <a:rPr lang="en-US" baseline="0" dirty="0" smtClean="0"/>
              <a:t> Quy </a:t>
            </a:r>
            <a:r>
              <a:rPr lang="en-US" baseline="0" dirty="0" err="1" smtClean="0"/>
              <a:t>chế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số</a:t>
            </a:r>
            <a:r>
              <a:rPr lang="en-US" baseline="0" dirty="0" smtClean="0"/>
              <a:t> 607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0702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i="0" dirty="0" err="1" smtClean="0"/>
              <a:t>Tính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sẵn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có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của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gỗ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và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các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sản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phẩm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gỗ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có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chứng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nhận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hợp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pháp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vẫn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còn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hạn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chế</a:t>
            </a:r>
            <a:r>
              <a:rPr lang="de-DE" i="0" baseline="0" dirty="0" smtClean="0"/>
              <a:t>, </a:t>
            </a:r>
            <a:r>
              <a:rPr lang="de-DE" i="0" baseline="0" dirty="0" err="1" smtClean="0"/>
              <a:t>bởi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đa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phần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các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cánh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rừng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được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chứng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nhận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hợp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pháp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nằm</a:t>
            </a:r>
            <a:r>
              <a:rPr lang="de-DE" i="0" baseline="0" dirty="0" smtClean="0"/>
              <a:t> ở </a:t>
            </a:r>
            <a:r>
              <a:rPr lang="de-DE" i="0" baseline="0" dirty="0" err="1" smtClean="0"/>
              <a:t>Châu</a:t>
            </a:r>
            <a:r>
              <a:rPr lang="de-DE" i="0" baseline="0" dirty="0" smtClean="0"/>
              <a:t> Phi, </a:t>
            </a:r>
            <a:r>
              <a:rPr lang="de-DE" i="0" baseline="0" dirty="0" err="1" smtClean="0"/>
              <a:t>Đông</a:t>
            </a:r>
            <a:r>
              <a:rPr lang="de-DE" i="0" baseline="0" dirty="0" smtClean="0"/>
              <a:t> Nam </a:t>
            </a:r>
            <a:r>
              <a:rPr lang="de-DE" i="0" baseline="0" dirty="0" err="1" smtClean="0"/>
              <a:t>Châu</a:t>
            </a:r>
            <a:r>
              <a:rPr lang="de-DE" i="0" baseline="0" dirty="0" smtClean="0"/>
              <a:t> Á </a:t>
            </a:r>
            <a:r>
              <a:rPr lang="de-DE" i="0" baseline="0" dirty="0" err="1" smtClean="0"/>
              <a:t>và</a:t>
            </a:r>
            <a:r>
              <a:rPr lang="de-DE" i="0" baseline="0" dirty="0" smtClean="0"/>
              <a:t> Nam </a:t>
            </a:r>
            <a:r>
              <a:rPr lang="de-DE" i="0" baseline="0" dirty="0" err="1" smtClean="0"/>
              <a:t>Mỹ</a:t>
            </a:r>
            <a:r>
              <a:rPr lang="de-DE" i="0" baseline="0" dirty="0" smtClean="0"/>
              <a:t>. </a:t>
            </a:r>
            <a:r>
              <a:rPr lang="de-DE" i="0" baseline="0" dirty="0" err="1" smtClean="0"/>
              <a:t>Gỗ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và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các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sản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phẩm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gỗ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thường</a:t>
            </a:r>
            <a:r>
              <a:rPr lang="de-DE" i="0" baseline="0" dirty="0" smtClean="0"/>
              <a:t> ở </a:t>
            </a:r>
            <a:r>
              <a:rPr lang="de-DE" i="0" baseline="0" dirty="0" err="1" smtClean="0"/>
              <a:t>dưới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dạng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gỗ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tròn</a:t>
            </a:r>
            <a:r>
              <a:rPr lang="de-DE" i="0" baseline="0" dirty="0" smtClean="0"/>
              <a:t>, </a:t>
            </a:r>
            <a:r>
              <a:rPr lang="de-DE" i="0" baseline="0" dirty="0" err="1" smtClean="0"/>
              <a:t>gỗ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xẻ</a:t>
            </a:r>
            <a:r>
              <a:rPr lang="de-DE" i="0" baseline="0" dirty="0" smtClean="0"/>
              <a:t>, </a:t>
            </a:r>
            <a:r>
              <a:rPr lang="de-DE" i="0" baseline="0" dirty="0" err="1" smtClean="0"/>
              <a:t>và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gỗ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ván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lớn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nghĩa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là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vẫn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chủ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yếu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gồm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các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bán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thành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phẩm</a:t>
            </a:r>
            <a:r>
              <a:rPr lang="de-DE" i="0" baseline="0" dirty="0" smtClean="0"/>
              <a:t>. </a:t>
            </a:r>
            <a:r>
              <a:rPr lang="de-DE" i="0" baseline="0" dirty="0" err="1" smtClean="0"/>
              <a:t>Bên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cạnh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đó</a:t>
            </a:r>
            <a:r>
              <a:rPr lang="de-DE" i="0" baseline="0" dirty="0" smtClean="0"/>
              <a:t>, </a:t>
            </a:r>
            <a:r>
              <a:rPr lang="de-DE" i="0" baseline="0" dirty="0" err="1" smtClean="0"/>
              <a:t>nhiều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công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ty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được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chứng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nhận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hợp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pháp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xem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đây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là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một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bước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đệm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để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tiến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đến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chứng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chỉ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rừng</a:t>
            </a:r>
            <a:r>
              <a:rPr lang="de-DE" i="0" baseline="0" dirty="0" smtClean="0"/>
              <a:t>. </a:t>
            </a:r>
            <a:r>
              <a:rPr lang="de-DE" i="0" baseline="0" dirty="0" err="1" smtClean="0"/>
              <a:t>Như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vậy</a:t>
            </a:r>
            <a:r>
              <a:rPr lang="de-DE" i="0" baseline="0" dirty="0" smtClean="0"/>
              <a:t> sau </a:t>
            </a:r>
            <a:r>
              <a:rPr lang="de-DE" i="0" baseline="0" dirty="0" err="1" smtClean="0"/>
              <a:t>khi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các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công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ty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lâm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nghiệp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đã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đạt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được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thành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tựu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nhất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định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trong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quản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lý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rừng</a:t>
            </a:r>
            <a:r>
              <a:rPr lang="de-DE" i="0" baseline="0" dirty="0" smtClean="0"/>
              <a:t>, </a:t>
            </a:r>
            <a:r>
              <a:rPr lang="de-DE" i="0" baseline="0" dirty="0" err="1" smtClean="0"/>
              <a:t>họ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có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thể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phấn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đấu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để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đạt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chứng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chỉ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rừng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chứ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không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chỉ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tiếp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tục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gia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hạn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giấy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chứng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nhận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hợp</a:t>
            </a:r>
            <a:r>
              <a:rPr lang="de-DE" i="0" baseline="0" dirty="0" smtClean="0"/>
              <a:t> </a:t>
            </a:r>
            <a:r>
              <a:rPr lang="de-DE" i="0" baseline="0" dirty="0" err="1" smtClean="0"/>
              <a:t>pháp</a:t>
            </a:r>
            <a:r>
              <a:rPr lang="de-DE" i="0" baseline="0" dirty="0" smtClean="0"/>
              <a:t>. </a:t>
            </a:r>
            <a:endParaRPr lang="de-DE" i="0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3805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i="1" dirty="0" err="1" smtClean="0"/>
              <a:t>Xin</a:t>
            </a:r>
            <a:r>
              <a:rPr lang="de-DE" i="1" baseline="0" dirty="0" smtClean="0"/>
              <a:t> </a:t>
            </a:r>
            <a:r>
              <a:rPr lang="de-DE" i="1" baseline="0" dirty="0" err="1" smtClean="0"/>
              <a:t>lưu</a:t>
            </a:r>
            <a:r>
              <a:rPr lang="de-DE" i="1" baseline="0" dirty="0" smtClean="0"/>
              <a:t> ý </a:t>
            </a:r>
            <a:r>
              <a:rPr lang="de-DE" i="1" baseline="0" dirty="0" err="1" smtClean="0"/>
              <a:t>rằng</a:t>
            </a:r>
            <a:r>
              <a:rPr lang="de-DE" i="1" baseline="0" dirty="0" smtClean="0"/>
              <a:t> </a:t>
            </a:r>
            <a:r>
              <a:rPr lang="de-DE" i="1" baseline="0" dirty="0" err="1" smtClean="0"/>
              <a:t>các</a:t>
            </a:r>
            <a:r>
              <a:rPr lang="de-DE" i="1" baseline="0" dirty="0" smtClean="0"/>
              <a:t> </a:t>
            </a:r>
            <a:r>
              <a:rPr lang="de-DE" i="1" baseline="0" dirty="0" err="1" smtClean="0"/>
              <a:t>kết</a:t>
            </a:r>
            <a:r>
              <a:rPr lang="de-DE" i="1" baseline="0" dirty="0" smtClean="0"/>
              <a:t> </a:t>
            </a:r>
            <a:r>
              <a:rPr lang="de-DE" i="1" baseline="0" dirty="0" err="1" smtClean="0"/>
              <a:t>quả</a:t>
            </a:r>
            <a:r>
              <a:rPr lang="de-DE" i="1" baseline="0" dirty="0" smtClean="0"/>
              <a:t> </a:t>
            </a:r>
            <a:r>
              <a:rPr lang="de-DE" i="1" baseline="0" dirty="0" err="1" smtClean="0"/>
              <a:t>này</a:t>
            </a:r>
            <a:r>
              <a:rPr lang="de-DE" i="1" baseline="0" dirty="0" smtClean="0"/>
              <a:t> </a:t>
            </a:r>
            <a:r>
              <a:rPr lang="de-DE" i="1" baseline="0" dirty="0" err="1" smtClean="0"/>
              <a:t>có</a:t>
            </a:r>
            <a:r>
              <a:rPr lang="de-DE" i="1" baseline="0" dirty="0" smtClean="0"/>
              <a:t> </a:t>
            </a:r>
            <a:r>
              <a:rPr lang="de-DE" i="1" baseline="0" dirty="0" err="1" smtClean="0"/>
              <a:t>thể</a:t>
            </a:r>
            <a:r>
              <a:rPr lang="de-DE" i="1" baseline="0" dirty="0" smtClean="0"/>
              <a:t>  </a:t>
            </a:r>
            <a:r>
              <a:rPr lang="de-DE" i="1" baseline="0" dirty="0" err="1" smtClean="0"/>
              <a:t>đã</a:t>
            </a:r>
            <a:r>
              <a:rPr lang="de-DE" i="1" baseline="0" dirty="0" smtClean="0"/>
              <a:t> </a:t>
            </a:r>
            <a:r>
              <a:rPr lang="de-DE" i="1" baseline="0" dirty="0" err="1" smtClean="0"/>
              <a:t>thay</a:t>
            </a:r>
            <a:r>
              <a:rPr lang="de-DE" i="1" baseline="0" dirty="0" smtClean="0"/>
              <a:t> </a:t>
            </a:r>
            <a:r>
              <a:rPr lang="de-DE" i="1" baseline="0" dirty="0" err="1" smtClean="0"/>
              <a:t>đổi</a:t>
            </a:r>
            <a:r>
              <a:rPr lang="de-DE" i="1" baseline="0" dirty="0" smtClean="0"/>
              <a:t> </a:t>
            </a:r>
            <a:r>
              <a:rPr lang="de-DE" i="1" baseline="0" dirty="0" err="1" smtClean="0"/>
              <a:t>vào</a:t>
            </a:r>
            <a:r>
              <a:rPr lang="de-DE" i="1" baseline="0" dirty="0" smtClean="0"/>
              <a:t> </a:t>
            </a:r>
            <a:r>
              <a:rPr lang="de-DE" i="1" baseline="0" dirty="0" err="1" smtClean="0"/>
              <a:t>thời</a:t>
            </a:r>
            <a:r>
              <a:rPr lang="de-DE" i="1" baseline="0" dirty="0" smtClean="0"/>
              <a:t> </a:t>
            </a:r>
            <a:r>
              <a:rPr lang="de-DE" i="1" baseline="0" dirty="0" err="1" smtClean="0"/>
              <a:t>điểm</a:t>
            </a:r>
            <a:r>
              <a:rPr lang="de-DE" i="1" baseline="0" dirty="0" smtClean="0"/>
              <a:t> </a:t>
            </a:r>
            <a:r>
              <a:rPr lang="de-DE" i="1" baseline="0" dirty="0" err="1" smtClean="0"/>
              <a:t>Proforest</a:t>
            </a:r>
            <a:r>
              <a:rPr lang="de-DE" i="1" baseline="0" dirty="0" smtClean="0"/>
              <a:t> </a:t>
            </a:r>
            <a:r>
              <a:rPr lang="de-DE" i="1" baseline="0" dirty="0" err="1" smtClean="0"/>
              <a:t>tiến</a:t>
            </a:r>
            <a:r>
              <a:rPr lang="de-DE" i="1" baseline="0" dirty="0" smtClean="0"/>
              <a:t> </a:t>
            </a:r>
            <a:r>
              <a:rPr lang="de-DE" i="1" baseline="0" dirty="0" err="1" smtClean="0"/>
              <a:t>hành</a:t>
            </a:r>
            <a:r>
              <a:rPr lang="de-DE" i="1" baseline="0" dirty="0" smtClean="0"/>
              <a:t> </a:t>
            </a:r>
            <a:r>
              <a:rPr lang="de-DE" i="1" baseline="0" dirty="0" err="1" smtClean="0"/>
              <a:t>nghiên</a:t>
            </a:r>
            <a:r>
              <a:rPr lang="de-DE" i="1" baseline="0" dirty="0" smtClean="0"/>
              <a:t> </a:t>
            </a:r>
            <a:r>
              <a:rPr lang="de-DE" i="1" baseline="0" dirty="0" err="1" smtClean="0"/>
              <a:t>cứu</a:t>
            </a:r>
            <a:r>
              <a:rPr lang="de-DE" i="1" baseline="0" dirty="0" smtClean="0"/>
              <a:t> </a:t>
            </a:r>
            <a:r>
              <a:rPr lang="de-DE" i="1" baseline="0" dirty="0" err="1" smtClean="0"/>
              <a:t>trong</a:t>
            </a:r>
            <a:r>
              <a:rPr lang="de-DE" i="1" baseline="0" dirty="0" smtClean="0"/>
              <a:t> </a:t>
            </a:r>
            <a:r>
              <a:rPr lang="de-DE" i="1" baseline="0" dirty="0" err="1" smtClean="0"/>
              <a:t>năm</a:t>
            </a:r>
            <a:r>
              <a:rPr lang="de-DE" i="1" baseline="0" dirty="0" smtClean="0"/>
              <a:t> 2012!</a:t>
            </a:r>
            <a:endParaRPr lang="de-DE" i="1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3969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Đối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với</a:t>
            </a:r>
            <a:r>
              <a:rPr lang="en-GB" baseline="0" dirty="0" smtClean="0"/>
              <a:t> FSC </a:t>
            </a:r>
            <a:r>
              <a:rPr lang="en-GB" baseline="0" dirty="0" err="1" smtClean="0"/>
              <a:t>xem</a:t>
            </a:r>
            <a:r>
              <a:rPr lang="en-GB" baseline="0" dirty="0" smtClean="0"/>
              <a:t>: https://ic.fsc.org/ensuring-compliance.493.htm</a:t>
            </a:r>
          </a:p>
          <a:p>
            <a:r>
              <a:rPr lang="en-GB" baseline="0" dirty="0" err="1" smtClean="0"/>
              <a:t>Đối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với</a:t>
            </a:r>
            <a:r>
              <a:rPr lang="en-GB" baseline="0" dirty="0" smtClean="0"/>
              <a:t> PEFC </a:t>
            </a:r>
            <a:r>
              <a:rPr lang="en-GB" baseline="0" dirty="0" err="1" smtClean="0"/>
              <a:t>xem</a:t>
            </a:r>
            <a:r>
              <a:rPr lang="en-GB" baseline="0" dirty="0" smtClean="0"/>
              <a:t>: http://www.pefc.org/certification-services/eu-timber-regulation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A6824-9DD6-4828-8E52-1AD04468039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416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1636A-22A6-46C6-AAA7-3F7483CBFD35}" type="datetime1">
              <a:rPr lang="en-US" smtClean="0"/>
              <a:t>2/27/2015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A125D-6CD2-4224-84E1-C3139A6A7C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300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381000" y="1524000"/>
            <a:ext cx="8686800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381000"/>
          </a:xfrm>
        </p:spPr>
        <p:txBody>
          <a:bodyPr>
            <a:noAutofit/>
          </a:bodyPr>
          <a:lstStyle>
            <a:lvl1pPr algn="l">
              <a:defRPr lang="en-US" sz="2800" b="1" kern="1200" dirty="0">
                <a:solidFill>
                  <a:srgbClr val="0066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D03A6-E615-4AF2-955A-D8EBAB591078}" type="datetime1">
              <a:rPr lang="en-US" smtClean="0"/>
              <a:t>2/27/2015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41915-C55A-4174-B64B-E3A6B63AAC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445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5383" y="605997"/>
            <a:ext cx="6858000" cy="879475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5383" y="1688092"/>
            <a:ext cx="6858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BCA8C-8923-4B9B-BBBF-41F7DB6BD0A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790688" y="1485471"/>
            <a:ext cx="835869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" y="-99391"/>
            <a:ext cx="9149379" cy="7147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164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128" y="851017"/>
            <a:ext cx="7886700" cy="593155"/>
          </a:xfrm>
        </p:spPr>
        <p:txBody>
          <a:bodyPr>
            <a:normAutofit/>
          </a:bodyPr>
          <a:lstStyle>
            <a:lvl1pPr>
              <a:defRPr sz="28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477" y="2080822"/>
            <a:ext cx="8253046" cy="4485078"/>
          </a:xfrm>
        </p:spPr>
        <p:txBody>
          <a:bodyPr/>
          <a:lstStyle>
            <a:lvl1pPr>
              <a:defRPr>
                <a:latin typeface="+mn-lt"/>
                <a:cs typeface="Times New Roman" panose="02020603050405020304" pitchFamily="18" charset="0"/>
              </a:defRPr>
            </a:lvl1pPr>
            <a:lvl2pPr>
              <a:defRPr>
                <a:latin typeface="+mn-lt"/>
                <a:cs typeface="Times New Roman" panose="02020603050405020304" pitchFamily="18" charset="0"/>
              </a:defRPr>
            </a:lvl2pPr>
            <a:lvl3pPr>
              <a:defRPr>
                <a:latin typeface="+mn-lt"/>
                <a:cs typeface="Times New Roman" panose="02020603050405020304" pitchFamily="18" charset="0"/>
              </a:defRPr>
            </a:lvl3pPr>
            <a:lvl4pPr>
              <a:defRPr>
                <a:latin typeface="+mn-lt"/>
                <a:cs typeface="Times New Roman" panose="02020603050405020304" pitchFamily="18" charset="0"/>
              </a:defRPr>
            </a:lvl4pPr>
            <a:lvl5pPr>
              <a:defRPr>
                <a:latin typeface="+mn-lt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9910C-96E1-45F3-8862-D2C139FC839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1645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144" y="867849"/>
            <a:ext cx="7886700" cy="560498"/>
          </a:xfrm>
        </p:spPr>
        <p:txBody>
          <a:bodyPr>
            <a:normAutofit/>
          </a:bodyPr>
          <a:lstStyle>
            <a:lvl1pPr>
              <a:defRPr sz="3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A8CC1-F838-4E05-9D37-70482B0E262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71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0FF40-D0E8-4CFE-A20A-F513BD3AB0B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406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0DDD7-A8ED-4A41-B4F9-6892B595C3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A125D-6CD2-4224-84E1-C3139A6A7CB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933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381000" y="1524000"/>
            <a:ext cx="8686800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381000"/>
          </a:xfrm>
        </p:spPr>
        <p:txBody>
          <a:bodyPr>
            <a:noAutofit/>
          </a:bodyPr>
          <a:lstStyle>
            <a:lvl1pPr algn="l">
              <a:defRPr lang="en-US" sz="2800" b="1" kern="1200" dirty="0">
                <a:solidFill>
                  <a:srgbClr val="0066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C7CA7-6EE7-47DA-8EF6-A65946C4A82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41915-C55A-4174-B64B-E3A6B63AAC6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654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191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6F5AA1-C292-4A10-B421-F531D5D539A7}" type="datetime1">
              <a:rPr lang="en-US" smtClean="0"/>
              <a:t>2/27/2015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977DB2-CF2F-45B8-8B05-2191F186AF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4103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3255964" y="0"/>
            <a:ext cx="588803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0" y="0"/>
            <a:ext cx="777804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8868" y="863600"/>
            <a:ext cx="7886700" cy="5604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206" y="2093523"/>
            <a:ext cx="8628978" cy="3691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511" y="649146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9B36520B-529A-4168-BE7F-F3686EF1E69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2/27/2015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9089" y="649288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38867" y="1416488"/>
            <a:ext cx="880513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90" y="-29027"/>
            <a:ext cx="9140610" cy="89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285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rgbClr val="0066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191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2A7128-BBBC-4AA0-B04F-85B17E1BC35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977DB2-CF2F-45B8-8B05-2191F186AF4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103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3255964" y="0"/>
            <a:ext cx="588803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0" y="0"/>
            <a:ext cx="777804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8242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ec.europa.eu/environment/forests/pdf/Final%20Guidance%20document.pd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eutr2013/faq/index_en.htm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ettf.info/third-party-schemes-tested-against-eutr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Lưu</a:t>
            </a:r>
            <a:r>
              <a:rPr lang="en-US" dirty="0" smtClean="0"/>
              <a:t> ý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tuyên</a:t>
            </a:r>
            <a:r>
              <a:rPr lang="en-US" dirty="0" smtClean="0"/>
              <a:t> </a:t>
            </a:r>
            <a:r>
              <a:rPr lang="en-US" dirty="0" err="1" smtClean="0"/>
              <a:t>bố</a:t>
            </a:r>
            <a:r>
              <a:rPr lang="en-US" dirty="0" smtClean="0"/>
              <a:t> </a:t>
            </a:r>
            <a:r>
              <a:rPr lang="en-US" dirty="0" err="1" smtClean="0"/>
              <a:t>thông</a:t>
            </a:r>
            <a:r>
              <a:rPr lang="en-US" dirty="0" smtClean="0"/>
              <a:t> tin </a:t>
            </a:r>
            <a:r>
              <a:rPr lang="en-US" dirty="0" err="1" smtClean="0"/>
              <a:t>pháp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70429" y="1500544"/>
            <a:ext cx="8657889" cy="515051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Tài liệu đào tạo này được phát triển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và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xây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dựng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bởi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chức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​​ProForest 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dưới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sự</a:t>
            </a:r>
            <a:r>
              <a:rPr lang="vi-VN" sz="1600" dirty="0">
                <a:latin typeface="Calibri" pitchFamily="34" charset="0"/>
              </a:rPr>
              <a:t> ủy quyền </a:t>
            </a:r>
            <a:r>
              <a:rPr lang="en-US" sz="1600" dirty="0" err="1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GIZ</a:t>
            </a:r>
            <a:r>
              <a:rPr lang="vi-VN" sz="1600" dirty="0">
                <a:latin typeface="Calibri" pitchFamily="34" charset="0"/>
              </a:rPr>
              <a:t>. </a:t>
            </a:r>
            <a:r>
              <a:rPr lang="en-US" sz="1600" dirty="0" err="1">
                <a:solidFill>
                  <a:prstClr val="black"/>
                </a:solidFill>
              </a:rPr>
              <a:t>Kinh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phí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cho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việc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phát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triển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và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xây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dựng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bộ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tài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liệu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này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là</a:t>
            </a:r>
            <a:r>
              <a:rPr lang="en-US" sz="1600" dirty="0">
                <a:solidFill>
                  <a:prstClr val="black"/>
                </a:solidFill>
              </a:rPr>
              <a:t>  </a:t>
            </a:r>
            <a:r>
              <a:rPr lang="en-US" sz="1600" dirty="0" err="1">
                <a:solidFill>
                  <a:prstClr val="black"/>
                </a:solidFill>
              </a:rPr>
              <a:t>từ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nguồn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tài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trợ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từ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ngân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sách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của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vi-VN" sz="1600" dirty="0">
                <a:latin typeface="Calibri" pitchFamily="34" charset="0"/>
              </a:rPr>
              <a:t>Bộ Hợp tác và Phát triển Kinh tế </a:t>
            </a:r>
            <a:r>
              <a:rPr lang="en-US" sz="1600" dirty="0" err="1">
                <a:latin typeface="Calibri" pitchFamily="34" charset="0"/>
              </a:rPr>
              <a:t>của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Cộng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Hòa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Liên</a:t>
            </a:r>
            <a:r>
              <a:rPr lang="en-US" sz="1600" dirty="0">
                <a:latin typeface="Calibri" pitchFamily="34" charset="0"/>
              </a:rPr>
              <a:t> Bang </a:t>
            </a:r>
            <a:r>
              <a:rPr lang="vi-VN" sz="1600" dirty="0">
                <a:latin typeface="Calibri" pitchFamily="34" charset="0"/>
              </a:rPr>
              <a:t>Đức (BMZ)</a:t>
            </a:r>
            <a:endParaRPr lang="en-US" sz="1600" dirty="0">
              <a:solidFill>
                <a:prstClr val="black"/>
              </a:solidFill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biên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và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sở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hữu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tuyên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bố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phép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sử </a:t>
            </a:r>
            <a:r>
              <a:rPr lang="vi-VN" sz="1600" dirty="0">
                <a:latin typeface="Calibri" pitchFamily="34" charset="0"/>
              </a:rPr>
              <a:t>dụng tài </a:t>
            </a:r>
            <a:r>
              <a:rPr lang="vi-VN" sz="1600" dirty="0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hoặc các </a:t>
            </a:r>
            <a:r>
              <a:rPr lang="en-US" sz="1600" dirty="0" err="1" smtClean="0">
                <a:latin typeface="Calibri" pitchFamily="34" charset="0"/>
              </a:rPr>
              <a:t>phần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dẫn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từ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phục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vụ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các mục đích phi thương </a:t>
            </a:r>
            <a:r>
              <a:rPr lang="vi-VN" sz="1600" dirty="0" smtClean="0">
                <a:latin typeface="Calibri" pitchFamily="34" charset="0"/>
              </a:rPr>
              <a:t>mại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.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liệu có thể được sửa đổi theo nhu cầu </a:t>
            </a:r>
            <a:r>
              <a:rPr lang="en-US" sz="1600" dirty="0" err="1" smtClean="0">
                <a:latin typeface="Calibri" pitchFamily="34" charset="0"/>
              </a:rPr>
              <a:t>trình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từng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nhân</a:t>
            </a:r>
            <a:r>
              <a:rPr lang="en-US" sz="1600" dirty="0" smtClean="0">
                <a:latin typeface="Calibri" pitchFamily="34" charset="0"/>
              </a:rPr>
              <a:t> hay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vi-VN" sz="1600" dirty="0" smtClean="0">
                <a:latin typeface="Calibri" pitchFamily="34" charset="0"/>
              </a:rPr>
              <a:t>, </a:t>
            </a:r>
            <a:r>
              <a:rPr lang="en-US" sz="1600" dirty="0" err="1" smtClean="0">
                <a:latin typeface="Calibri" pitchFamily="34" charset="0"/>
              </a:rPr>
              <a:t>tuy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nhiên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thông điệp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chính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thức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và nội </a:t>
            </a:r>
            <a:r>
              <a:rPr lang="vi-VN" sz="1600" dirty="0" smtClean="0">
                <a:latin typeface="Calibri" pitchFamily="34" charset="0"/>
              </a:rPr>
              <a:t>dung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cốt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lõi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được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diễn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giải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sai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lệch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hoặc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trình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lệch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lạc</a:t>
            </a:r>
            <a:r>
              <a:rPr lang="en-US" sz="1600" dirty="0" smtClean="0">
                <a:latin typeface="Calibri" pitchFamily="34" charset="0"/>
              </a:rPr>
              <a:t> ý </a:t>
            </a:r>
            <a:r>
              <a:rPr lang="en-US" sz="1600" dirty="0" err="1" smtClean="0">
                <a:latin typeface="Calibri" pitchFamily="34" charset="0"/>
              </a:rPr>
              <a:t>nghĩa</a:t>
            </a:r>
            <a:r>
              <a:rPr lang="vi-VN" sz="1600" dirty="0" smtClean="0">
                <a:latin typeface="Calibri" pitchFamily="34" charset="0"/>
              </a:rPr>
              <a:t>. </a:t>
            </a:r>
            <a:endParaRPr lang="vi-VN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Tất cả thiếu sót, </a:t>
            </a:r>
            <a:r>
              <a:rPr lang="en-US" sz="1600" dirty="0" err="1" smtClean="0">
                <a:latin typeface="Calibri" pitchFamily="34" charset="0"/>
              </a:rPr>
              <a:t>điểm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chưa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chính </a:t>
            </a:r>
            <a:r>
              <a:rPr lang="vi-VN" sz="1600" dirty="0">
                <a:latin typeface="Calibri" pitchFamily="34" charset="0"/>
              </a:rPr>
              <a:t>xác hoặc quan điểm thể hiện trong tài liệu này là trách nhiệm của </a:t>
            </a:r>
            <a:r>
              <a:rPr lang="vi-VN" sz="1600" dirty="0" smtClean="0">
                <a:latin typeface="Calibri" pitchFamily="34" charset="0"/>
              </a:rPr>
              <a:t>c</a:t>
            </a:r>
            <a:r>
              <a:rPr lang="en-US" sz="1600" dirty="0" err="1" smtClean="0">
                <a:latin typeface="Calibri" pitchFamily="34" charset="0"/>
              </a:rPr>
              <a:t>ác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biên</a:t>
            </a:r>
            <a:r>
              <a:rPr lang="en-US" sz="1600" dirty="0" smtClean="0">
                <a:latin typeface="Calibri" pitchFamily="34" charset="0"/>
              </a:rPr>
              <a:t>. </a:t>
            </a:r>
            <a:r>
              <a:rPr lang="en-US" sz="1600" dirty="0" err="1" smtClean="0">
                <a:latin typeface="Calibri" pitchFamily="34" charset="0"/>
              </a:rPr>
              <a:t>Nó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phản ánh quan điểm </a:t>
            </a:r>
            <a:r>
              <a:rPr lang="en-US" sz="1600" dirty="0" smtClean="0">
                <a:latin typeface="Calibri" pitchFamily="34" charset="0"/>
              </a:rPr>
              <a:t>hay </a:t>
            </a:r>
            <a:r>
              <a:rPr lang="en-US" sz="1600" dirty="0" err="1" smtClean="0">
                <a:latin typeface="Calibri" pitchFamily="34" charset="0"/>
              </a:rPr>
              <a:t>nó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là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quan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điểm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của </a:t>
            </a:r>
            <a:r>
              <a:rPr lang="vi-VN" sz="1600" dirty="0">
                <a:latin typeface="Calibri" pitchFamily="34" charset="0"/>
              </a:rPr>
              <a:t>BMZ hoặc GIZ.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 err="1" smtClean="0">
                <a:latin typeface="Calibri" pitchFamily="34" charset="0"/>
              </a:rPr>
              <a:t>Trang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thông</a:t>
            </a:r>
            <a:r>
              <a:rPr lang="en-US" sz="1600" dirty="0" smtClean="0">
                <a:latin typeface="Calibri" pitchFamily="34" charset="0"/>
              </a:rPr>
              <a:t> tin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này chỉ dành cho mục </a:t>
            </a:r>
            <a:r>
              <a:rPr lang="vi-VN" sz="1600" dirty="0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lưu</a:t>
            </a:r>
            <a:r>
              <a:rPr lang="en-US" sz="1600" dirty="0" smtClean="0">
                <a:latin typeface="Calibri" pitchFamily="34" charset="0"/>
              </a:rPr>
              <a:t> ý, </a:t>
            </a:r>
            <a:r>
              <a:rPr lang="en-US" sz="1600" dirty="0" err="1" smtClean="0">
                <a:latin typeface="Calibri" pitchFamily="34" charset="0"/>
              </a:rPr>
              <a:t>người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sữ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dụng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để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có thể </a:t>
            </a:r>
            <a:r>
              <a:rPr lang="en-US" sz="1600" dirty="0" err="1" smtClean="0">
                <a:latin typeface="Calibri" pitchFamily="34" charset="0"/>
              </a:rPr>
              <a:t>cắt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bỏ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sử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dụng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trang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khi</a:t>
            </a:r>
            <a:r>
              <a:rPr lang="en-US" sz="1600" dirty="0" smtClean="0">
                <a:latin typeface="Calibri" pitchFamily="34" charset="0"/>
              </a:rPr>
              <a:t> in </a:t>
            </a:r>
            <a:r>
              <a:rPr lang="en-US" sz="1600" dirty="0" err="1" smtClean="0">
                <a:latin typeface="Calibri" pitchFamily="34" charset="0"/>
              </a:rPr>
              <a:t>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hoặc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hoàn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tất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vi-VN" sz="1600" dirty="0" smtClean="0">
                <a:latin typeface="Calibri" pitchFamily="34" charset="0"/>
              </a:rPr>
              <a:t> </a:t>
            </a:r>
            <a:endParaRPr lang="vi-VN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Nếu </a:t>
            </a:r>
            <a:r>
              <a:rPr lang="en-US" sz="1600" dirty="0" err="1" smtClean="0">
                <a:latin typeface="Calibri" pitchFamily="34" charset="0"/>
              </a:rPr>
              <a:t>các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nhân</a:t>
            </a:r>
            <a:r>
              <a:rPr lang="en-US" sz="1600" dirty="0" smtClean="0">
                <a:latin typeface="Calibri" pitchFamily="34" charset="0"/>
              </a:rPr>
              <a:t> hay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có</a:t>
            </a:r>
            <a:r>
              <a:rPr lang="en-US" sz="1600" dirty="0" smtClean="0">
                <a:latin typeface="Calibri" pitchFamily="34" charset="0"/>
              </a:rPr>
              <a:t> ý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định sử dụng đào tạo </a:t>
            </a:r>
            <a:r>
              <a:rPr lang="vi-VN" sz="1600" dirty="0" smtClean="0">
                <a:latin typeface="Calibri" pitchFamily="34" charset="0"/>
              </a:rPr>
              <a:t>này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mục</a:t>
            </a:r>
            <a:r>
              <a:rPr lang="en-US" sz="1600" dirty="0" smtClean="0">
                <a:latin typeface="Calibri" pitchFamily="34" charset="0"/>
              </a:rPr>
              <a:t>                                  </a:t>
            </a:r>
            <a:r>
              <a:rPr lang="en-US" sz="1600" dirty="0" err="1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en-US" sz="1600" dirty="0" smtClean="0">
                <a:latin typeface="Calibri" pitchFamily="34" charset="0"/>
              </a:rPr>
              <a:t>  </a:t>
            </a:r>
            <a:r>
              <a:rPr lang="en-US" sz="1600" dirty="0" err="1" smtClean="0">
                <a:latin typeface="Calibri" pitchFamily="34" charset="0"/>
              </a:rPr>
              <a:t>đào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tạo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, </a:t>
            </a:r>
            <a:r>
              <a:rPr lang="vi-VN" sz="1600" dirty="0">
                <a:latin typeface="Calibri" pitchFamily="34" charset="0"/>
              </a:rPr>
              <a:t>chúng tôi </a:t>
            </a:r>
            <a:r>
              <a:rPr lang="vi-VN" sz="1600" dirty="0" smtClean="0">
                <a:latin typeface="Calibri" pitchFamily="34" charset="0"/>
              </a:rPr>
              <a:t>sẽ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đánh </a:t>
            </a:r>
            <a:r>
              <a:rPr lang="vi-VN" sz="1600" dirty="0">
                <a:latin typeface="Calibri" pitchFamily="34" charset="0"/>
              </a:rPr>
              <a:t>giá cao nếu bạn </a:t>
            </a:r>
            <a:r>
              <a:rPr lang="en-US" sz="1600" dirty="0" smtClean="0">
                <a:latin typeface="Calibri" pitchFamily="34" charset="0"/>
              </a:rPr>
              <a:t>                                                                                   </a:t>
            </a:r>
            <a:r>
              <a:rPr lang="vi-VN" sz="1600" dirty="0" smtClean="0">
                <a:latin typeface="Calibri" pitchFamily="34" charset="0"/>
              </a:rPr>
              <a:t>thông </a:t>
            </a:r>
            <a:r>
              <a:rPr lang="vi-VN" sz="1600" dirty="0">
                <a:latin typeface="Calibri" pitchFamily="34" charset="0"/>
              </a:rPr>
              <a:t>báo cho chúng tôi bằng cách liên hệ </a:t>
            </a:r>
            <a:r>
              <a:rPr lang="en-US" sz="1600" dirty="0" smtClean="0">
                <a:latin typeface="Calibri" pitchFamily="34" charset="0"/>
              </a:rPr>
              <a:t>qua </a:t>
            </a:r>
            <a:r>
              <a:rPr lang="en-US" sz="1600" dirty="0" err="1" smtClean="0">
                <a:latin typeface="Calibri" pitchFamily="34" charset="0"/>
              </a:rPr>
              <a:t>địa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chỉ</a:t>
            </a:r>
            <a:r>
              <a:rPr lang="en-US" sz="1600" dirty="0" smtClean="0">
                <a:latin typeface="Calibri" pitchFamily="34" charset="0"/>
              </a:rPr>
              <a:t>                                                                                                 </a:t>
            </a:r>
            <a:r>
              <a:rPr lang="en-US" sz="1600" b="1" dirty="0" smtClean="0">
                <a:latin typeface="Calibri" pitchFamily="34" charset="0"/>
              </a:rPr>
              <a:t>email: f</a:t>
            </a:r>
            <a:r>
              <a:rPr lang="vi-VN" sz="1600" b="1" dirty="0" smtClean="0">
                <a:latin typeface="Calibri" pitchFamily="34" charset="0"/>
              </a:rPr>
              <a:t>orests@giz.de</a:t>
            </a:r>
            <a:r>
              <a:rPr lang="vi-VN" sz="1600" dirty="0">
                <a:latin typeface="Calibri" pitchFamily="34" charset="0"/>
              </a:rPr>
              <a:t>.</a:t>
            </a:r>
            <a:endParaRPr lang="en-US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de-DE" sz="8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509" y="5254759"/>
            <a:ext cx="2260172" cy="125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693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6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199" y="1676400"/>
            <a:ext cx="6121831" cy="4572000"/>
          </a:xfrm>
          <a:prstGeom prst="rect">
            <a:avLst/>
          </a:prstGeom>
          <a:ln>
            <a:noFill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172200" y="1752600"/>
            <a:ext cx="27432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</a:rPr>
              <a:t>C = </a:t>
            </a:r>
            <a:r>
              <a:rPr lang="en-US" sz="1600" dirty="0" err="1" smtClean="0"/>
              <a:t>tuân</a:t>
            </a:r>
            <a:r>
              <a:rPr lang="en-US" sz="1600" dirty="0" smtClean="0"/>
              <a:t> </a:t>
            </a:r>
            <a:r>
              <a:rPr lang="en-US" sz="1600" dirty="0" err="1" smtClean="0"/>
              <a:t>thủ</a:t>
            </a:r>
            <a:endParaRPr lang="en-US" sz="1600" dirty="0" smtClean="0"/>
          </a:p>
          <a:p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</a:rPr>
              <a:t>P= </a:t>
            </a:r>
            <a:r>
              <a:rPr lang="en-US" sz="1600" dirty="0" err="1" smtClean="0"/>
              <a:t>tuân</a:t>
            </a:r>
            <a:r>
              <a:rPr lang="en-US" sz="1600" dirty="0" smtClean="0"/>
              <a:t> </a:t>
            </a:r>
            <a:r>
              <a:rPr lang="en-US" sz="1600" dirty="0" err="1" smtClean="0"/>
              <a:t>thủ</a:t>
            </a:r>
            <a:r>
              <a:rPr lang="en-US" sz="1600" dirty="0" smtClean="0"/>
              <a:t> </a:t>
            </a:r>
            <a:r>
              <a:rPr lang="en-US" sz="1600" dirty="0" err="1" smtClean="0"/>
              <a:t>một</a:t>
            </a:r>
            <a:r>
              <a:rPr lang="en-US" sz="1600" dirty="0" smtClean="0"/>
              <a:t> </a:t>
            </a:r>
            <a:r>
              <a:rPr lang="en-US" sz="1600" dirty="0" err="1" smtClean="0"/>
              <a:t>phần</a:t>
            </a:r>
            <a:endParaRPr lang="en-US" sz="1600" dirty="0" smtClean="0"/>
          </a:p>
          <a:p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</a:rPr>
              <a:t>NC= </a:t>
            </a:r>
            <a:r>
              <a:rPr lang="en-US" sz="1600" dirty="0" err="1" smtClean="0"/>
              <a:t>không</a:t>
            </a:r>
            <a:r>
              <a:rPr lang="en-US" sz="1600" dirty="0" smtClean="0"/>
              <a:t> </a:t>
            </a:r>
            <a:r>
              <a:rPr lang="en-US" sz="1600" dirty="0" err="1" smtClean="0"/>
              <a:t>tuân</a:t>
            </a:r>
            <a:r>
              <a:rPr lang="en-US" sz="1600" dirty="0" smtClean="0"/>
              <a:t> </a:t>
            </a:r>
            <a:r>
              <a:rPr lang="en-US" sz="1600" dirty="0" err="1" smtClean="0"/>
              <a:t>thủ</a:t>
            </a:r>
            <a:endParaRPr lang="en-US" sz="1600" dirty="0" smtClean="0"/>
          </a:p>
          <a:p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</a:rPr>
              <a:t>BV = </a:t>
            </a:r>
            <a:r>
              <a:rPr lang="en-US" sz="1600" dirty="0" smtClean="0"/>
              <a:t>Bureau </a:t>
            </a:r>
            <a:r>
              <a:rPr lang="en-US" sz="1600" dirty="0" err="1" smtClean="0"/>
              <a:t>Veritas</a:t>
            </a:r>
            <a:endParaRPr lang="en-US" sz="1600" dirty="0" smtClean="0"/>
          </a:p>
          <a:p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</a:rPr>
              <a:t>GFS = </a:t>
            </a:r>
            <a:r>
              <a:rPr lang="en-US" sz="1600" dirty="0" smtClean="0"/>
              <a:t>Global Forestry Services</a:t>
            </a:r>
          </a:p>
          <a:p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</a:rPr>
              <a:t>RA VLO = </a:t>
            </a:r>
            <a:r>
              <a:rPr lang="en-US" sz="1600" dirty="0" smtClean="0"/>
              <a:t>Rainforest Alliance Verification of Legal Origin</a:t>
            </a:r>
          </a:p>
          <a:p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</a:rPr>
              <a:t>RA VLC = </a:t>
            </a:r>
            <a:r>
              <a:rPr lang="en-US" sz="1600" dirty="0" smtClean="0"/>
              <a:t>Rainforest Alliance Verification of Legal Compliance</a:t>
            </a:r>
          </a:p>
          <a:p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</a:rPr>
              <a:t>SA = </a:t>
            </a:r>
            <a:r>
              <a:rPr lang="en-US" sz="1600" dirty="0" smtClean="0"/>
              <a:t>Soil Association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</a:rPr>
              <a:t>SCS = </a:t>
            </a:r>
            <a:r>
              <a:rPr lang="en-GB" sz="1600" dirty="0"/>
              <a:t>SCS Global Services</a:t>
            </a:r>
          </a:p>
          <a:p>
            <a:endParaRPr lang="en-US" sz="16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 dirty="0" err="1"/>
              <a:t>Kết</a:t>
            </a:r>
            <a:r>
              <a:rPr lang="en-GB" altLang="zh-TW" dirty="0"/>
              <a:t> </a:t>
            </a:r>
            <a:r>
              <a:rPr lang="en-GB" altLang="zh-TW" dirty="0" err="1"/>
              <a:t>quả</a:t>
            </a:r>
            <a:r>
              <a:rPr lang="en-GB" altLang="zh-TW" dirty="0"/>
              <a:t> </a:t>
            </a:r>
            <a:r>
              <a:rPr lang="en-GB" altLang="zh-TW" dirty="0" err="1"/>
              <a:t>đánh</a:t>
            </a:r>
            <a:r>
              <a:rPr lang="en-GB" altLang="zh-TW" dirty="0"/>
              <a:t> </a:t>
            </a:r>
            <a:r>
              <a:rPr lang="en-GB" altLang="zh-TW" dirty="0" err="1" smtClean="0"/>
              <a:t>giá</a:t>
            </a:r>
            <a:r>
              <a:rPr lang="en-GB" altLang="zh-TW" dirty="0" smtClean="0"/>
              <a:t> (</a:t>
            </a:r>
            <a:r>
              <a:rPr lang="vi-VN" dirty="0">
                <a:latin typeface="Calibri" panose="020F0502020204030204" pitchFamily="34" charset="0"/>
              </a:rPr>
              <a:t>tháng 11 năm 2012</a:t>
            </a:r>
            <a:r>
              <a:rPr lang="en-GB" altLang="zh-TW" dirty="0" smtClean="0">
                <a:latin typeface="Calibri" panose="020F0502020204030204" pitchFamily="34" charset="0"/>
              </a:rPr>
              <a:t>)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47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609600"/>
            <a:ext cx="9906000" cy="1143000"/>
          </a:xfrm>
        </p:spPr>
        <p:txBody>
          <a:bodyPr>
            <a:normAutofit/>
          </a:bodyPr>
          <a:lstStyle/>
          <a:p>
            <a:r>
              <a:rPr lang="en-GB" sz="2700" dirty="0" smtClean="0">
                <a:solidFill>
                  <a:srgbClr val="006600"/>
                </a:solidFill>
              </a:rPr>
              <a:t>FSC &amp; PEFC: </a:t>
            </a:r>
            <a:r>
              <a:rPr lang="en-GB" sz="2700" dirty="0" err="1" smtClean="0"/>
              <a:t>yêu</a:t>
            </a:r>
            <a:r>
              <a:rPr lang="en-GB" sz="2700" dirty="0" smtClean="0"/>
              <a:t> </a:t>
            </a:r>
            <a:r>
              <a:rPr lang="en-GB" sz="2700" dirty="0" err="1" smtClean="0"/>
              <a:t>cầu</a:t>
            </a:r>
            <a:r>
              <a:rPr lang="en-GB" sz="2700" dirty="0" smtClean="0"/>
              <a:t> </a:t>
            </a:r>
            <a:r>
              <a:rPr lang="en-GB" sz="2700" dirty="0" err="1" smtClean="0"/>
              <a:t>pháp</a:t>
            </a:r>
            <a:r>
              <a:rPr lang="en-GB" sz="2700" dirty="0" smtClean="0"/>
              <a:t> </a:t>
            </a:r>
            <a:r>
              <a:rPr lang="en-GB" sz="2700" dirty="0" err="1" smtClean="0"/>
              <a:t>lý</a:t>
            </a:r>
            <a:r>
              <a:rPr lang="en-GB" sz="2700" dirty="0" smtClean="0"/>
              <a:t> </a:t>
            </a:r>
            <a:r>
              <a:rPr lang="en-GB" sz="2700" dirty="0" err="1" smtClean="0"/>
              <a:t>liên</a:t>
            </a:r>
            <a:r>
              <a:rPr lang="en-GB" sz="2700" dirty="0" smtClean="0"/>
              <a:t> </a:t>
            </a:r>
            <a:r>
              <a:rPr lang="en-GB" sz="2700" dirty="0" err="1" smtClean="0"/>
              <a:t>quan</a:t>
            </a:r>
            <a:r>
              <a:rPr lang="en-GB" sz="2700" dirty="0" smtClean="0"/>
              <a:t> </a:t>
            </a:r>
            <a:r>
              <a:rPr lang="en-GB" sz="2700" dirty="0" err="1" smtClean="0"/>
              <a:t>đến</a:t>
            </a:r>
            <a:r>
              <a:rPr lang="en-GB" sz="2700" dirty="0" smtClean="0"/>
              <a:t> </a:t>
            </a:r>
            <a:r>
              <a:rPr lang="en-GB" sz="2700" dirty="0" err="1" smtClean="0"/>
              <a:t>thương</a:t>
            </a:r>
            <a:r>
              <a:rPr lang="en-GB" sz="2700" dirty="0" smtClean="0"/>
              <a:t> </a:t>
            </a:r>
            <a:r>
              <a:rPr lang="en-GB" sz="2700" dirty="0" err="1" smtClean="0"/>
              <a:t>mại</a:t>
            </a:r>
            <a:r>
              <a:rPr lang="en-GB" sz="2700" dirty="0" smtClean="0"/>
              <a:t> </a:t>
            </a:r>
            <a:r>
              <a:rPr lang="en-GB" sz="2700" dirty="0" err="1" smtClean="0"/>
              <a:t>và</a:t>
            </a:r>
            <a:r>
              <a:rPr lang="en-GB" sz="2700" dirty="0" smtClean="0"/>
              <a:t> </a:t>
            </a:r>
            <a:r>
              <a:rPr lang="en-GB" sz="2700" dirty="0" err="1" smtClean="0"/>
              <a:t>hải</a:t>
            </a:r>
            <a:r>
              <a:rPr lang="en-GB" sz="2700" dirty="0" smtClean="0"/>
              <a:t> </a:t>
            </a:r>
            <a:r>
              <a:rPr lang="en-GB" sz="2700" dirty="0" err="1" smtClean="0"/>
              <a:t>quan</a:t>
            </a:r>
            <a:r>
              <a:rPr lang="en-GB" sz="2700" dirty="0" smtClean="0"/>
              <a:t> </a:t>
            </a:r>
            <a:r>
              <a:rPr lang="en-GB" sz="2700" dirty="0" smtClean="0">
                <a:solidFill>
                  <a:srgbClr val="006600"/>
                </a:solidFill>
              </a:rPr>
              <a:t> </a:t>
            </a:r>
            <a:endParaRPr lang="en-GB" sz="2700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001000" cy="45259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Trong </a:t>
            </a:r>
            <a:r>
              <a:rPr lang="en-GB" sz="2400" dirty="0" err="1" smtClean="0"/>
              <a:t>nghiên</a:t>
            </a:r>
            <a:r>
              <a:rPr lang="en-GB" sz="2400" dirty="0" smtClean="0"/>
              <a:t> </a:t>
            </a:r>
            <a:r>
              <a:rPr lang="en-GB" sz="2400" dirty="0" err="1" smtClean="0"/>
              <a:t>cứu</a:t>
            </a:r>
            <a:r>
              <a:rPr lang="en-GB" sz="2400" dirty="0" smtClean="0"/>
              <a:t> </a:t>
            </a:r>
            <a:r>
              <a:rPr lang="en-GB" sz="2400" dirty="0" err="1" smtClean="0"/>
              <a:t>của</a:t>
            </a:r>
            <a:r>
              <a:rPr lang="en-GB" sz="2400" dirty="0" smtClean="0"/>
              <a:t> </a:t>
            </a:r>
            <a:r>
              <a:rPr lang="en-GB" sz="2400" dirty="0" err="1" smtClean="0"/>
              <a:t>Proforest</a:t>
            </a:r>
            <a:r>
              <a:rPr lang="en-GB" sz="2400" dirty="0" smtClean="0"/>
              <a:t>, </a:t>
            </a:r>
            <a:r>
              <a:rPr lang="en-GB" sz="2400" dirty="0" err="1" smtClean="0"/>
              <a:t>các</a:t>
            </a:r>
            <a:r>
              <a:rPr lang="en-GB" sz="2400" dirty="0" smtClean="0"/>
              <a:t> </a:t>
            </a:r>
            <a:r>
              <a:rPr lang="en-GB" sz="2400" dirty="0" err="1" smtClean="0"/>
              <a:t>yêu</a:t>
            </a:r>
            <a:r>
              <a:rPr lang="en-GB" sz="2400" dirty="0" smtClean="0"/>
              <a:t> </a:t>
            </a:r>
            <a:r>
              <a:rPr lang="en-GB" sz="2400" dirty="0" err="1" smtClean="0"/>
              <a:t>cầu</a:t>
            </a:r>
            <a:r>
              <a:rPr lang="en-GB" sz="2400" dirty="0" smtClean="0"/>
              <a:t> </a:t>
            </a:r>
            <a:r>
              <a:rPr lang="en-GB" sz="2400" dirty="0" err="1" smtClean="0"/>
              <a:t>pháp</a:t>
            </a:r>
            <a:r>
              <a:rPr lang="en-GB" sz="2400" dirty="0" smtClean="0"/>
              <a:t> </a:t>
            </a:r>
            <a:r>
              <a:rPr lang="en-GB" sz="2400" dirty="0" err="1" smtClean="0"/>
              <a:t>lý</a:t>
            </a:r>
            <a:r>
              <a:rPr lang="en-GB" sz="2400" dirty="0" smtClean="0"/>
              <a:t> </a:t>
            </a:r>
            <a:r>
              <a:rPr lang="en-GB" sz="2400" dirty="0" err="1" smtClean="0"/>
              <a:t>liên</a:t>
            </a:r>
            <a:r>
              <a:rPr lang="en-GB" sz="2400" dirty="0" smtClean="0"/>
              <a:t> </a:t>
            </a:r>
            <a:r>
              <a:rPr lang="en-GB" sz="2400" dirty="0" err="1" smtClean="0"/>
              <a:t>quan</a:t>
            </a:r>
            <a:r>
              <a:rPr lang="en-GB" sz="2400" dirty="0" smtClean="0"/>
              <a:t> </a:t>
            </a:r>
            <a:r>
              <a:rPr lang="en-GB" dirty="0" err="1" smtClean="0"/>
              <a:t>đến</a:t>
            </a:r>
            <a:r>
              <a:rPr lang="en-GB" dirty="0" smtClean="0"/>
              <a:t> </a:t>
            </a:r>
            <a:r>
              <a:rPr lang="en-GB" dirty="0" err="1" smtClean="0"/>
              <a:t>thương</a:t>
            </a:r>
            <a:r>
              <a:rPr lang="en-GB" dirty="0" smtClean="0"/>
              <a:t> </a:t>
            </a:r>
            <a:r>
              <a:rPr lang="en-GB" dirty="0" err="1" smtClean="0"/>
              <a:t>mại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hải</a:t>
            </a:r>
            <a:r>
              <a:rPr lang="en-GB" dirty="0" smtClean="0"/>
              <a:t> </a:t>
            </a:r>
            <a:r>
              <a:rPr lang="en-GB" dirty="0" err="1" smtClean="0"/>
              <a:t>quan</a:t>
            </a:r>
            <a:r>
              <a:rPr lang="en-GB" dirty="0" smtClean="0"/>
              <a:t> </a:t>
            </a:r>
            <a:r>
              <a:rPr lang="en-GB" dirty="0" err="1" smtClean="0"/>
              <a:t>là</a:t>
            </a:r>
            <a:r>
              <a:rPr lang="en-GB" dirty="0" smtClean="0"/>
              <a:t> </a:t>
            </a:r>
            <a:r>
              <a:rPr lang="en-GB" dirty="0" err="1" smtClean="0"/>
              <a:t>vấn</a:t>
            </a:r>
            <a:r>
              <a:rPr lang="en-GB" dirty="0" smtClean="0"/>
              <a:t> </a:t>
            </a:r>
            <a:r>
              <a:rPr lang="en-GB" dirty="0" err="1" smtClean="0"/>
              <a:t>đề</a:t>
            </a:r>
            <a:r>
              <a:rPr lang="en-GB" dirty="0" smtClean="0"/>
              <a:t> </a:t>
            </a:r>
            <a:r>
              <a:rPr lang="en-GB" dirty="0" err="1" smtClean="0"/>
              <a:t>duy</a:t>
            </a:r>
            <a:r>
              <a:rPr lang="en-GB" dirty="0" smtClean="0"/>
              <a:t> </a:t>
            </a:r>
            <a:r>
              <a:rPr lang="en-GB" dirty="0" err="1" smtClean="0"/>
              <a:t>nhất</a:t>
            </a:r>
            <a:r>
              <a:rPr lang="en-GB" dirty="0" smtClean="0"/>
              <a:t> </a:t>
            </a:r>
            <a:r>
              <a:rPr lang="en-GB" dirty="0" err="1" smtClean="0"/>
              <a:t>được</a:t>
            </a:r>
            <a:r>
              <a:rPr lang="en-GB" dirty="0" smtClean="0"/>
              <a:t> </a:t>
            </a:r>
            <a:r>
              <a:rPr lang="en-GB" dirty="0" err="1" smtClean="0"/>
              <a:t>thấy</a:t>
            </a:r>
            <a:r>
              <a:rPr lang="en-GB" dirty="0" smtClean="0"/>
              <a:t> </a:t>
            </a:r>
            <a:r>
              <a:rPr lang="en-GB" dirty="0" err="1" smtClean="0"/>
              <a:t>là</a:t>
            </a:r>
            <a:r>
              <a:rPr lang="en-GB" dirty="0" smtClean="0"/>
              <a:t> </a:t>
            </a:r>
            <a:r>
              <a:rPr lang="en-GB" dirty="0" err="1" smtClean="0"/>
              <a:t>đã</a:t>
            </a:r>
            <a:r>
              <a:rPr lang="en-GB" dirty="0" smtClean="0"/>
              <a:t> </a:t>
            </a:r>
            <a:r>
              <a:rPr lang="en-GB" dirty="0" err="1" smtClean="0"/>
              <a:t>không</a:t>
            </a:r>
            <a:r>
              <a:rPr lang="en-GB" dirty="0" smtClean="0"/>
              <a:t> </a:t>
            </a:r>
            <a:r>
              <a:rPr lang="en-GB" dirty="0" err="1" smtClean="0"/>
              <a:t>được</a:t>
            </a:r>
            <a:r>
              <a:rPr lang="en-GB" dirty="0" smtClean="0"/>
              <a:t> </a:t>
            </a:r>
            <a:r>
              <a:rPr lang="en-GB" dirty="0" err="1" smtClean="0"/>
              <a:t>đưa</a:t>
            </a:r>
            <a:r>
              <a:rPr lang="en-GB" dirty="0" smtClean="0"/>
              <a:t> </a:t>
            </a:r>
            <a:r>
              <a:rPr lang="en-GB" dirty="0" err="1" smtClean="0"/>
              <a:t>vào</a:t>
            </a:r>
            <a:r>
              <a:rPr lang="en-GB" dirty="0" smtClean="0"/>
              <a:t> </a:t>
            </a: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chuyên</a:t>
            </a:r>
            <a:r>
              <a:rPr lang="en-GB" dirty="0" smtClean="0"/>
              <a:t> </a:t>
            </a:r>
            <a:r>
              <a:rPr lang="en-GB" dirty="0" err="1" smtClean="0"/>
              <a:t>đề</a:t>
            </a:r>
            <a:r>
              <a:rPr lang="en-GB" sz="2400" dirty="0" smtClean="0"/>
              <a:t>.</a:t>
            </a:r>
          </a:p>
          <a:p>
            <a:r>
              <a:rPr lang="en-GB" sz="2400" dirty="0" err="1" smtClean="0"/>
              <a:t>Tuy</a:t>
            </a:r>
            <a:r>
              <a:rPr lang="en-GB" sz="2400" dirty="0" smtClean="0"/>
              <a:t> </a:t>
            </a:r>
            <a:r>
              <a:rPr lang="en-GB" sz="2400" dirty="0" err="1" smtClean="0"/>
              <a:t>nhiên</a:t>
            </a:r>
            <a:r>
              <a:rPr lang="en-GB" sz="2400" dirty="0" smtClean="0"/>
              <a:t>, </a:t>
            </a:r>
            <a:r>
              <a:rPr lang="en-GB" sz="2400" dirty="0" err="1" smtClean="0"/>
              <a:t>đồng</a:t>
            </a:r>
            <a:r>
              <a:rPr lang="en-GB" sz="2400" dirty="0" smtClean="0"/>
              <a:t> </a:t>
            </a:r>
            <a:r>
              <a:rPr lang="en-GB" sz="2400" dirty="0" err="1" smtClean="0"/>
              <a:t>thời</a:t>
            </a:r>
            <a:r>
              <a:rPr lang="en-GB" sz="2400" dirty="0" smtClean="0"/>
              <a:t> </a:t>
            </a:r>
            <a:r>
              <a:rPr lang="en-GB" sz="2400" dirty="0" err="1" smtClean="0"/>
              <a:t>có</a:t>
            </a:r>
            <a:r>
              <a:rPr lang="en-GB" sz="2400" dirty="0" smtClean="0"/>
              <a:t> </a:t>
            </a:r>
            <a:r>
              <a:rPr lang="en-GB" sz="2400" dirty="0" err="1" smtClean="0"/>
              <a:t>hai</a:t>
            </a:r>
            <a:r>
              <a:rPr lang="en-GB" sz="2400" dirty="0" smtClean="0"/>
              <a:t> </a:t>
            </a:r>
            <a:r>
              <a:rPr lang="en-GB" sz="2400" dirty="0" err="1" smtClean="0"/>
              <a:t>chuyên</a:t>
            </a:r>
            <a:r>
              <a:rPr lang="en-GB" sz="2400" dirty="0" smtClean="0"/>
              <a:t> </a:t>
            </a:r>
            <a:r>
              <a:rPr lang="en-GB" dirty="0" err="1" smtClean="0"/>
              <a:t>đề</a:t>
            </a:r>
            <a:r>
              <a:rPr lang="en-GB" dirty="0" smtClean="0"/>
              <a:t> </a:t>
            </a:r>
            <a:r>
              <a:rPr lang="en-GB" dirty="0" err="1" smtClean="0"/>
              <a:t>cùng</a:t>
            </a:r>
            <a:r>
              <a:rPr lang="en-GB" dirty="0" smtClean="0"/>
              <a:t> </a:t>
            </a:r>
            <a:r>
              <a:rPr lang="en-GB" dirty="0" err="1" smtClean="0"/>
              <a:t>giải</a:t>
            </a:r>
            <a:r>
              <a:rPr lang="en-GB" dirty="0" smtClean="0"/>
              <a:t> </a:t>
            </a:r>
            <a:r>
              <a:rPr lang="en-GB" dirty="0" err="1" smtClean="0"/>
              <a:t>quyết</a:t>
            </a:r>
            <a:r>
              <a:rPr lang="en-GB" dirty="0" smtClean="0"/>
              <a:t> </a:t>
            </a:r>
            <a:r>
              <a:rPr lang="en-GB" dirty="0" err="1" smtClean="0"/>
              <a:t>vấn</a:t>
            </a:r>
            <a:r>
              <a:rPr lang="en-GB" dirty="0" smtClean="0"/>
              <a:t> </a:t>
            </a:r>
            <a:r>
              <a:rPr lang="en-GB" dirty="0" err="1" smtClean="0"/>
              <a:t>đề</a:t>
            </a:r>
            <a:r>
              <a:rPr lang="en-GB" dirty="0" smtClean="0"/>
              <a:t> </a:t>
            </a:r>
            <a:r>
              <a:rPr lang="en-GB" dirty="0" err="1" smtClean="0"/>
              <a:t>này</a:t>
            </a:r>
            <a:r>
              <a:rPr lang="en-GB" sz="2400" dirty="0" smtClean="0"/>
              <a:t>:</a:t>
            </a:r>
          </a:p>
          <a:p>
            <a:pPr lvl="1"/>
            <a:r>
              <a:rPr lang="en-GB" dirty="0" smtClean="0"/>
              <a:t>FSC: </a:t>
            </a:r>
            <a:r>
              <a:rPr lang="en-GB" dirty="0" err="1"/>
              <a:t>B</a:t>
            </a:r>
            <a:r>
              <a:rPr lang="en-GB" dirty="0" err="1" smtClean="0"/>
              <a:t>áo</a:t>
            </a:r>
            <a:r>
              <a:rPr lang="en-GB" dirty="0" smtClean="0"/>
              <a:t> </a:t>
            </a:r>
            <a:r>
              <a:rPr lang="en-GB" dirty="0" err="1" smtClean="0"/>
              <a:t>cáo</a:t>
            </a:r>
            <a:r>
              <a:rPr lang="en-GB" dirty="0" smtClean="0"/>
              <a:t> </a:t>
            </a:r>
            <a:r>
              <a:rPr lang="en-GB" dirty="0" err="1"/>
              <a:t>T</a:t>
            </a:r>
            <a:r>
              <a:rPr lang="en-GB" dirty="0" err="1" smtClean="0"/>
              <a:t>ư</a:t>
            </a:r>
            <a:r>
              <a:rPr lang="en-GB" dirty="0" smtClean="0"/>
              <a:t> </a:t>
            </a:r>
            <a:r>
              <a:rPr lang="en-GB" dirty="0" err="1" smtClean="0"/>
              <a:t>vấn</a:t>
            </a:r>
            <a:r>
              <a:rPr lang="en-US" dirty="0" smtClean="0"/>
              <a:t> </a:t>
            </a:r>
            <a:r>
              <a:rPr lang="en-US" dirty="0"/>
              <a:t>40-004-11, 40-004-12 </a:t>
            </a:r>
            <a:r>
              <a:rPr lang="en-US" dirty="0" err="1" smtClean="0"/>
              <a:t>và</a:t>
            </a:r>
            <a:r>
              <a:rPr lang="en-US" dirty="0" smtClean="0"/>
              <a:t> 40-005-20</a:t>
            </a:r>
          </a:p>
          <a:p>
            <a:pPr lvl="1"/>
            <a:r>
              <a:rPr lang="en-US" dirty="0"/>
              <a:t>PEFC: </a:t>
            </a:r>
            <a:r>
              <a:rPr lang="en-US" dirty="0" err="1" smtClean="0"/>
              <a:t>Chuẩn</a:t>
            </a:r>
            <a:r>
              <a:rPr lang="en-US" dirty="0" smtClean="0"/>
              <a:t> </a:t>
            </a:r>
            <a:r>
              <a:rPr lang="en-US" dirty="0" err="1" smtClean="0"/>
              <a:t>chuỗi</a:t>
            </a:r>
            <a:r>
              <a:rPr lang="en-US" dirty="0" smtClean="0"/>
              <a:t> </a:t>
            </a:r>
            <a:r>
              <a:rPr lang="en-US" dirty="0" err="1" smtClean="0"/>
              <a:t>hành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sản</a:t>
            </a:r>
            <a:r>
              <a:rPr lang="en-US" dirty="0" smtClean="0"/>
              <a:t> </a:t>
            </a:r>
            <a:r>
              <a:rPr lang="en-US" dirty="0" err="1" smtClean="0"/>
              <a:t>phẩm</a:t>
            </a:r>
            <a:r>
              <a:rPr lang="en-US" dirty="0" smtClean="0"/>
              <a:t> </a:t>
            </a:r>
            <a:r>
              <a:rPr lang="en-US" dirty="0" err="1" smtClean="0"/>
              <a:t>mới</a:t>
            </a:r>
            <a:r>
              <a:rPr lang="en-US" dirty="0" smtClean="0"/>
              <a:t> </a:t>
            </a:r>
            <a:r>
              <a:rPr lang="en-US" dirty="0" err="1" smtClean="0"/>
              <a:t>với</a:t>
            </a:r>
            <a:r>
              <a:rPr lang="en-US" dirty="0" smtClean="0"/>
              <a:t> </a:t>
            </a:r>
            <a:r>
              <a:rPr lang="en-US" dirty="0" err="1" smtClean="0"/>
              <a:t>hệ</a:t>
            </a:r>
            <a:r>
              <a:rPr lang="en-US" dirty="0" smtClean="0"/>
              <a:t> </a:t>
            </a:r>
            <a:r>
              <a:rPr lang="en-US" dirty="0" err="1" smtClean="0"/>
              <a:t>thống</a:t>
            </a:r>
            <a:r>
              <a:rPr lang="en-US" dirty="0" smtClean="0"/>
              <a:t> </a:t>
            </a:r>
            <a:r>
              <a:rPr lang="en-US" dirty="0" err="1" smtClean="0"/>
              <a:t>đánh</a:t>
            </a:r>
            <a:r>
              <a:rPr lang="en-US" dirty="0" smtClean="0"/>
              <a:t> </a:t>
            </a:r>
            <a:r>
              <a:rPr lang="en-US" dirty="0" err="1" smtClean="0"/>
              <a:t>giá</a:t>
            </a:r>
            <a:r>
              <a:rPr lang="en-US" dirty="0" smtClean="0"/>
              <a:t> </a:t>
            </a:r>
            <a:r>
              <a:rPr lang="en-US" dirty="0" err="1" smtClean="0"/>
              <a:t>tích</a:t>
            </a:r>
            <a:r>
              <a:rPr lang="en-US" dirty="0" smtClean="0"/>
              <a:t> </a:t>
            </a:r>
            <a:r>
              <a:rPr lang="en-US" dirty="0" err="1" smtClean="0"/>
              <a:t>hợp</a:t>
            </a:r>
            <a:r>
              <a:rPr lang="en-US" dirty="0" smtClean="0"/>
              <a:t> </a:t>
            </a:r>
            <a:r>
              <a:rPr lang="en-US" dirty="0" err="1" smtClean="0"/>
              <a:t>năm</a:t>
            </a:r>
            <a:r>
              <a:rPr lang="en-US" dirty="0" smtClean="0"/>
              <a:t> </a:t>
            </a:r>
            <a:r>
              <a:rPr lang="de-DE" dirty="0" smtClean="0"/>
              <a:t>2013</a:t>
            </a:r>
          </a:p>
          <a:p>
            <a:pPr marL="457200" lvl="1" indent="0">
              <a:buNone/>
            </a:pPr>
            <a:endParaRPr lang="en-GB" dirty="0" smtClean="0"/>
          </a:p>
          <a:p>
            <a:pPr algn="ctr">
              <a:buNone/>
            </a:pPr>
            <a:r>
              <a:rPr lang="en-GB" sz="2400" dirty="0" err="1" smtClean="0"/>
              <a:t>Lưu</a:t>
            </a:r>
            <a:r>
              <a:rPr lang="en-GB" sz="2400" dirty="0" smtClean="0"/>
              <a:t> ý </a:t>
            </a:r>
            <a:r>
              <a:rPr lang="en-GB" sz="2400" dirty="0" err="1" smtClean="0"/>
              <a:t>rằng</a:t>
            </a:r>
            <a:r>
              <a:rPr lang="en-GB" sz="2400" dirty="0" smtClean="0"/>
              <a:t> </a:t>
            </a:r>
            <a:r>
              <a:rPr lang="en-GB" sz="2400" dirty="0" err="1" smtClean="0"/>
              <a:t>những</a:t>
            </a:r>
            <a:r>
              <a:rPr lang="en-GB" sz="2400" dirty="0" smtClean="0"/>
              <a:t> </a:t>
            </a:r>
            <a:r>
              <a:rPr lang="en-GB" sz="2400" dirty="0" err="1" smtClean="0"/>
              <a:t>thay</a:t>
            </a:r>
            <a:r>
              <a:rPr lang="en-GB" sz="2400" dirty="0" smtClean="0"/>
              <a:t> </a:t>
            </a:r>
            <a:r>
              <a:rPr lang="en-GB" sz="2400" dirty="0" err="1" smtClean="0"/>
              <a:t>đổi</a:t>
            </a:r>
            <a:r>
              <a:rPr lang="en-GB" sz="2400" dirty="0" smtClean="0"/>
              <a:t> </a:t>
            </a:r>
            <a:r>
              <a:rPr lang="en-GB" sz="2400" dirty="0" err="1" smtClean="0"/>
              <a:t>này</a:t>
            </a:r>
            <a:r>
              <a:rPr lang="en-GB" sz="2400" dirty="0" smtClean="0"/>
              <a:t> </a:t>
            </a:r>
            <a:r>
              <a:rPr lang="en-GB" sz="2400" dirty="0" err="1" smtClean="0"/>
              <a:t>chưa</a:t>
            </a:r>
            <a:r>
              <a:rPr lang="en-GB" sz="2400" dirty="0" smtClean="0"/>
              <a:t> </a:t>
            </a:r>
            <a:r>
              <a:rPr lang="en-GB" dirty="0" err="1" smtClean="0"/>
              <a:t>được</a:t>
            </a:r>
            <a:r>
              <a:rPr lang="en-GB" dirty="0" smtClean="0"/>
              <a:t> </a:t>
            </a:r>
            <a:r>
              <a:rPr lang="en-GB" dirty="0" err="1" smtClean="0"/>
              <a:t>một</a:t>
            </a:r>
            <a:r>
              <a:rPr lang="en-GB" dirty="0" smtClean="0"/>
              <a:t> </a:t>
            </a:r>
            <a:r>
              <a:rPr lang="en-GB" dirty="0" err="1" smtClean="0"/>
              <a:t>bên</a:t>
            </a:r>
            <a:r>
              <a:rPr lang="en-GB" dirty="0" smtClean="0"/>
              <a:t> </a:t>
            </a:r>
            <a:r>
              <a:rPr lang="en-GB" dirty="0" err="1" smtClean="0"/>
              <a:t>thứ</a:t>
            </a:r>
            <a:r>
              <a:rPr lang="en-GB" dirty="0" smtClean="0"/>
              <a:t> 3 </a:t>
            </a:r>
            <a:r>
              <a:rPr lang="en-GB" dirty="0" err="1" smtClean="0"/>
              <a:t>nào</a:t>
            </a:r>
            <a:r>
              <a:rPr lang="en-GB" dirty="0" smtClean="0"/>
              <a:t> </a:t>
            </a:r>
            <a:r>
              <a:rPr lang="en-GB" dirty="0" err="1" smtClean="0"/>
              <a:t>đánh</a:t>
            </a:r>
            <a:r>
              <a:rPr lang="en-GB" dirty="0" smtClean="0"/>
              <a:t> </a:t>
            </a:r>
            <a:r>
              <a:rPr lang="en-GB" dirty="0" err="1" smtClean="0"/>
              <a:t>giá</a:t>
            </a:r>
            <a:r>
              <a:rPr lang="en-GB" sz="2400" dirty="0" smtClean="0"/>
              <a:t>.</a:t>
            </a:r>
            <a:endParaRPr lang="en-GB" sz="2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E05BE-1510-4BF9-B87A-E3BAF5EBDA19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6365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5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zh-TW" dirty="0" err="1" smtClean="0"/>
              <a:t>Không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có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chương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trình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xác</a:t>
            </a:r>
            <a:r>
              <a:rPr lang="en-GB" altLang="zh-TW" dirty="0" smtClean="0"/>
              <a:t> minh </a:t>
            </a:r>
            <a:r>
              <a:rPr lang="en-GB" altLang="zh-TW" dirty="0" err="1" smtClean="0"/>
              <a:t>gỗ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hợp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pháp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nào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được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công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nhận</a:t>
            </a:r>
            <a:r>
              <a:rPr lang="en-GB" altLang="zh-TW" dirty="0" smtClean="0"/>
              <a:t>, </a:t>
            </a:r>
            <a:r>
              <a:rPr lang="en-GB" altLang="zh-TW" dirty="0" err="1" smtClean="0"/>
              <a:t>ủy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quyền</a:t>
            </a:r>
            <a:r>
              <a:rPr lang="en-GB" altLang="zh-TW" dirty="0" smtClean="0"/>
              <a:t> (accredited), </a:t>
            </a:r>
            <a:r>
              <a:rPr lang="en-GB" altLang="zh-TW" dirty="0" err="1" smtClean="0"/>
              <a:t>nhưng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chủ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sở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hữu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của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nhiều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hệ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thống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xác</a:t>
            </a:r>
            <a:r>
              <a:rPr lang="en-GB" altLang="zh-TW" dirty="0" smtClean="0"/>
              <a:t> minh </a:t>
            </a:r>
            <a:r>
              <a:rPr lang="en-GB" altLang="zh-TW" dirty="0" err="1" smtClean="0"/>
              <a:t>là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những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tổ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chức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chứng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nhận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được</a:t>
            </a:r>
            <a:r>
              <a:rPr lang="en-GB" altLang="zh-TW" dirty="0" smtClean="0"/>
              <a:t> FSC® </a:t>
            </a:r>
            <a:r>
              <a:rPr lang="en-GB" altLang="zh-TW" dirty="0" err="1" smtClean="0"/>
              <a:t>và</a:t>
            </a:r>
            <a:r>
              <a:rPr lang="en-GB" altLang="zh-TW" dirty="0" smtClean="0"/>
              <a:t>/</a:t>
            </a:r>
            <a:r>
              <a:rPr lang="en-GB" altLang="zh-TW" dirty="0" err="1" smtClean="0"/>
              <a:t>hoặc</a:t>
            </a:r>
            <a:r>
              <a:rPr lang="en-GB" altLang="zh-TW" dirty="0" smtClean="0"/>
              <a:t> PEFC </a:t>
            </a:r>
            <a:r>
              <a:rPr lang="en-GB" altLang="zh-TW" dirty="0" err="1" smtClean="0"/>
              <a:t>công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nhận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để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đánh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giá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chứng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nhận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lâm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nghiệp</a:t>
            </a:r>
            <a:endParaRPr lang="en-GB" altLang="zh-TW" dirty="0" smtClean="0"/>
          </a:p>
          <a:p>
            <a:pPr eaLnBrk="1" hangingPunct="1"/>
            <a:r>
              <a:rPr lang="en-GB" altLang="zh-TW" dirty="0" err="1" smtClean="0"/>
              <a:t>Một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vài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chương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trình</a:t>
            </a:r>
            <a:r>
              <a:rPr lang="en-GB" altLang="zh-TW" dirty="0" smtClean="0"/>
              <a:t> (GFS </a:t>
            </a:r>
            <a:r>
              <a:rPr lang="en-GB" altLang="zh-TW" dirty="0" err="1" smtClean="0"/>
              <a:t>và</a:t>
            </a:r>
            <a:r>
              <a:rPr lang="en-GB" altLang="zh-TW" dirty="0" smtClean="0"/>
              <a:t> BV) </a:t>
            </a:r>
            <a:r>
              <a:rPr lang="en-GB" altLang="zh-TW" dirty="0" err="1" smtClean="0"/>
              <a:t>cho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phép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trộn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lẫn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với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các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loại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nguyên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liệu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khác</a:t>
            </a:r>
            <a:r>
              <a:rPr lang="en-GB" altLang="zh-TW" dirty="0" smtClean="0"/>
              <a:t>, </a:t>
            </a:r>
            <a:r>
              <a:rPr lang="en-GB" altLang="zh-TW" dirty="0" err="1" smtClean="0"/>
              <a:t>điều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này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có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thể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không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đáp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ứng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các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yêu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cầu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hợp</a:t>
            </a:r>
            <a:r>
              <a:rPr lang="en-GB" altLang="zh-TW" dirty="0" smtClean="0"/>
              <a:t> </a:t>
            </a:r>
            <a:r>
              <a:rPr lang="en-GB" altLang="zh-TW" dirty="0" err="1" smtClean="0"/>
              <a:t>pháp</a:t>
            </a:r>
            <a:endParaRPr lang="zh-TW" altLang="en-US" dirty="0" smtClean="0"/>
          </a:p>
          <a:p>
            <a:pPr eaLnBrk="1" hangingPunct="1"/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229600" cy="381000"/>
          </a:xfrm>
        </p:spPr>
        <p:txBody>
          <a:bodyPr/>
          <a:lstStyle/>
          <a:p>
            <a:r>
              <a:rPr lang="en-GB" altLang="zh-TW" dirty="0" err="1"/>
              <a:t>Đặc</a:t>
            </a:r>
            <a:r>
              <a:rPr lang="en-GB" altLang="zh-TW" dirty="0"/>
              <a:t> </a:t>
            </a:r>
            <a:r>
              <a:rPr lang="en-GB" altLang="zh-TW" dirty="0" err="1"/>
              <a:t>điểm</a:t>
            </a:r>
            <a:r>
              <a:rPr lang="en-GB" altLang="zh-TW" dirty="0"/>
              <a:t> </a:t>
            </a:r>
            <a:r>
              <a:rPr lang="en-GB" altLang="zh-TW" dirty="0" err="1"/>
              <a:t>của</a:t>
            </a:r>
            <a:r>
              <a:rPr lang="en-GB" altLang="zh-TW" dirty="0"/>
              <a:t> </a:t>
            </a:r>
            <a:r>
              <a:rPr lang="en-GB" altLang="zh-TW" dirty="0" err="1"/>
              <a:t>các</a:t>
            </a:r>
            <a:r>
              <a:rPr lang="en-GB" altLang="zh-TW" dirty="0"/>
              <a:t> </a:t>
            </a:r>
            <a:r>
              <a:rPr lang="en-GB" altLang="zh-TW" dirty="0" err="1"/>
              <a:t>chương</a:t>
            </a:r>
            <a:r>
              <a:rPr lang="en-GB" altLang="zh-TW" dirty="0"/>
              <a:t> </a:t>
            </a:r>
            <a:r>
              <a:rPr lang="en-GB" altLang="zh-TW" dirty="0" err="1"/>
              <a:t>trình</a:t>
            </a:r>
            <a:r>
              <a:rPr lang="en-GB" altLang="zh-TW" dirty="0"/>
              <a:t> </a:t>
            </a:r>
            <a:r>
              <a:rPr lang="en-GB" altLang="zh-TW" dirty="0" err="1"/>
              <a:t>xác</a:t>
            </a:r>
            <a:r>
              <a:rPr lang="en-GB" altLang="zh-TW" dirty="0"/>
              <a:t> minh </a:t>
            </a:r>
            <a:r>
              <a:rPr lang="en-GB" altLang="zh-TW" dirty="0" err="1"/>
              <a:t>gỗ</a:t>
            </a:r>
            <a:r>
              <a:rPr lang="en-GB" altLang="zh-TW" dirty="0"/>
              <a:t> </a:t>
            </a:r>
            <a:r>
              <a:rPr lang="en-GB" altLang="zh-TW" dirty="0" err="1"/>
              <a:t>hợp</a:t>
            </a:r>
            <a:r>
              <a:rPr lang="en-GB" altLang="zh-TW" dirty="0"/>
              <a:t> </a:t>
            </a:r>
            <a:r>
              <a:rPr lang="en-GB" altLang="zh-TW" dirty="0" err="1"/>
              <a:t>pháp</a:t>
            </a:r>
            <a:endParaRPr lang="en-US" dirty="0"/>
          </a:p>
        </p:txBody>
      </p:sp>
      <p:pic>
        <p:nvPicPr>
          <p:cNvPr id="6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1800" y="4267200"/>
            <a:ext cx="3357563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66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sz="2000" dirty="0" smtClean="0"/>
              <a:t>Trong </a:t>
            </a:r>
            <a:r>
              <a:rPr lang="en-GB" altLang="en-US" sz="2000" dirty="0" err="1" smtClean="0"/>
              <a:t>quá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trình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đánh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giá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độ</a:t>
            </a:r>
            <a:r>
              <a:rPr lang="en-GB" altLang="en-US" sz="2000" dirty="0" smtClean="0"/>
              <a:t> tin </a:t>
            </a:r>
            <a:r>
              <a:rPr lang="en-GB" altLang="en-US" sz="2000" dirty="0" err="1" smtClean="0"/>
              <a:t>cậy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của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một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chương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trình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xác</a:t>
            </a:r>
            <a:r>
              <a:rPr lang="en-GB" altLang="en-US" sz="2000" dirty="0" smtClean="0"/>
              <a:t> minh </a:t>
            </a:r>
            <a:r>
              <a:rPr lang="en-GB" altLang="en-US" sz="2000" dirty="0" err="1" smtClean="0"/>
              <a:t>bên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thứ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ba</a:t>
            </a:r>
            <a:r>
              <a:rPr lang="en-GB" altLang="en-US" sz="2000" dirty="0" smtClean="0"/>
              <a:t>, </a:t>
            </a:r>
            <a:r>
              <a:rPr lang="en-GB" altLang="en-US" sz="2000" dirty="0" err="1" smtClean="0"/>
              <a:t>doanh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nghiệp</a:t>
            </a:r>
            <a:r>
              <a:rPr lang="en-GB" altLang="en-US" sz="2000" dirty="0" smtClean="0"/>
              <a:t> (operators) </a:t>
            </a:r>
            <a:r>
              <a:rPr lang="en-GB" altLang="en-US" sz="2000" dirty="0" err="1" smtClean="0"/>
              <a:t>có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thể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dùng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những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câu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hỏi</a:t>
            </a:r>
            <a:r>
              <a:rPr lang="en-GB" altLang="en-US" sz="2000" dirty="0" smtClean="0"/>
              <a:t>: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sz="1800" dirty="0" err="1" smtClean="0"/>
              <a:t>Những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yêu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cầu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của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quy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định</a:t>
            </a:r>
            <a:r>
              <a:rPr lang="en-GB" altLang="en-US" sz="1800" dirty="0" smtClean="0"/>
              <a:t> EUTR </a:t>
            </a:r>
            <a:r>
              <a:rPr lang="en-GB" altLang="en-US" sz="1800" dirty="0" err="1" smtClean="0"/>
              <a:t>có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được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đáp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ứng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không</a:t>
            </a:r>
            <a:r>
              <a:rPr lang="en-GB" altLang="en-US" sz="1800" dirty="0" smtClean="0"/>
              <a:t>?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sz="1800" dirty="0" err="1" smtClean="0"/>
              <a:t>Hệ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thống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chứng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nhận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và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xác</a:t>
            </a:r>
            <a:r>
              <a:rPr lang="en-GB" altLang="en-US" sz="1800" dirty="0" smtClean="0"/>
              <a:t> minh </a:t>
            </a:r>
            <a:r>
              <a:rPr lang="en-GB" altLang="en-US" sz="1800" dirty="0" err="1" smtClean="0"/>
              <a:t>bên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thứ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ba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có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tuân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thủ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những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tiêu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chuẩn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quốc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tế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hoặc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châu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Âu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không</a:t>
            </a:r>
            <a:r>
              <a:rPr lang="en-GB" altLang="en-US" sz="1800" dirty="0" smtClean="0"/>
              <a:t> (</a:t>
            </a:r>
            <a:r>
              <a:rPr lang="en-GB" altLang="en-US" sz="1800" dirty="0" err="1" smtClean="0"/>
              <a:t>ví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dụ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như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những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hướng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dẫn</a:t>
            </a:r>
            <a:r>
              <a:rPr lang="en-GB" altLang="en-US" sz="1800" dirty="0" smtClean="0"/>
              <a:t> ISO guides, </a:t>
            </a:r>
            <a:r>
              <a:rPr lang="en-GB" altLang="en-US" sz="1800" dirty="0" err="1" smtClean="0"/>
              <a:t>quy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tắc</a:t>
            </a:r>
            <a:r>
              <a:rPr lang="en-GB" altLang="en-US" sz="1800" dirty="0" smtClean="0"/>
              <a:t> ISEAL)?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sz="1800" dirty="0" err="1" smtClean="0"/>
              <a:t>Có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những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báo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cáo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về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hạn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chế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hoặc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vấn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đề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của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hệ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thống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xác</a:t>
            </a:r>
            <a:r>
              <a:rPr lang="en-GB" altLang="en-US" sz="1800" dirty="0" smtClean="0"/>
              <a:t> minh </a:t>
            </a:r>
            <a:r>
              <a:rPr lang="en-GB" altLang="en-US" sz="1800" dirty="0" err="1" smtClean="0"/>
              <a:t>bên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thứ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ba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tại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những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quốc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giá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cụ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thể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mà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gỗ</a:t>
            </a:r>
            <a:r>
              <a:rPr lang="en-GB" altLang="en-US" sz="1800" dirty="0" smtClean="0"/>
              <a:t> hay </a:t>
            </a:r>
            <a:r>
              <a:rPr lang="en-GB" altLang="en-US" sz="1800" dirty="0" err="1" smtClean="0"/>
              <a:t>sản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phẩm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gỗ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được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nhập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khẩu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không</a:t>
            </a:r>
            <a:r>
              <a:rPr lang="en-GB" altLang="en-US" sz="1800" dirty="0" smtClean="0"/>
              <a:t>?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sz="1800" dirty="0" err="1" smtClean="0"/>
              <a:t>Bên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thứ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ba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thực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hiện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kiểm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tra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và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xác</a:t>
            </a:r>
            <a:r>
              <a:rPr lang="en-GB" altLang="en-US" sz="1800" dirty="0" smtClean="0"/>
              <a:t> minh </a:t>
            </a:r>
            <a:r>
              <a:rPr lang="en-GB" altLang="en-US" sz="1800" dirty="0" err="1" smtClean="0"/>
              <a:t>có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phải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là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tổ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chức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độc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lập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được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công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nhận</a:t>
            </a:r>
            <a:r>
              <a:rPr lang="en-GB" altLang="en-US" sz="1800" dirty="0" smtClean="0"/>
              <a:t> </a:t>
            </a:r>
            <a:r>
              <a:rPr lang="en-GB" altLang="en-US" sz="1800" dirty="0" err="1" smtClean="0"/>
              <a:t>không</a:t>
            </a:r>
            <a:r>
              <a:rPr lang="en-GB" altLang="en-US" sz="1800" dirty="0" smtClean="0"/>
              <a:t>?</a:t>
            </a:r>
          </a:p>
          <a:p>
            <a:pPr lvl="1" eaLnBrk="1" hangingPunct="1">
              <a:buFont typeface="Wingdings" pitchFamily="2" charset="2"/>
              <a:buChar char="§"/>
            </a:pPr>
            <a:endParaRPr lang="en-GB" altLang="en-US" sz="1800" dirty="0" smtClean="0"/>
          </a:p>
          <a:p>
            <a:pPr eaLnBrk="1" hangingPunct="1"/>
            <a:endParaRPr lang="en-US" altLang="en-US" sz="2000" dirty="0" smtClean="0"/>
          </a:p>
        </p:txBody>
      </p:sp>
      <p:sp>
        <p:nvSpPr>
          <p:cNvPr id="57348" name="TextBox 3"/>
          <p:cNvSpPr txBox="1">
            <a:spLocks noChangeArrowheads="1"/>
          </p:cNvSpPr>
          <p:nvPr/>
        </p:nvSpPr>
        <p:spPr bwMode="auto">
          <a:xfrm>
            <a:off x="914400" y="5672138"/>
            <a:ext cx="78486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zh-TW" sz="1400" dirty="0" err="1" smtClean="0"/>
              <a:t>Nguồn</a:t>
            </a:r>
            <a:r>
              <a:rPr lang="en-GB" altLang="zh-TW" sz="1400" dirty="0" smtClean="0"/>
              <a:t>: </a:t>
            </a:r>
            <a:r>
              <a:rPr lang="en-GB" altLang="zh-TW" sz="1400" dirty="0" err="1" smtClean="0"/>
              <a:t>Tài</a:t>
            </a:r>
            <a:r>
              <a:rPr lang="en-GB" altLang="zh-TW" sz="1400" dirty="0" smtClean="0"/>
              <a:t> </a:t>
            </a:r>
            <a:r>
              <a:rPr lang="en-GB" altLang="zh-TW" sz="1400" dirty="0" err="1" smtClean="0"/>
              <a:t>liệu</a:t>
            </a:r>
            <a:r>
              <a:rPr lang="en-GB" altLang="zh-TW" sz="1400" dirty="0" smtClean="0"/>
              <a:t> </a:t>
            </a:r>
            <a:r>
              <a:rPr lang="en-GB" altLang="zh-TW" sz="1400" dirty="0" err="1" smtClean="0"/>
              <a:t>hướng</a:t>
            </a:r>
            <a:r>
              <a:rPr lang="en-GB" altLang="zh-TW" sz="1400" dirty="0" smtClean="0"/>
              <a:t> </a:t>
            </a:r>
            <a:r>
              <a:rPr lang="en-GB" altLang="zh-TW" sz="1400" dirty="0" err="1" smtClean="0"/>
              <a:t>dẫn</a:t>
            </a:r>
            <a:r>
              <a:rPr lang="en-GB" altLang="zh-TW" sz="1400" dirty="0" smtClean="0"/>
              <a:t> </a:t>
            </a:r>
            <a:r>
              <a:rPr lang="en-GB" altLang="zh-TW" sz="1400" dirty="0" err="1" smtClean="0"/>
              <a:t>về</a:t>
            </a:r>
            <a:r>
              <a:rPr lang="en-GB" altLang="zh-TW" sz="1400" dirty="0" smtClean="0"/>
              <a:t> </a:t>
            </a:r>
            <a:r>
              <a:rPr lang="en-GB" altLang="zh-TW" sz="1400" dirty="0" err="1" smtClean="0"/>
              <a:t>quy</a:t>
            </a:r>
            <a:r>
              <a:rPr lang="en-GB" altLang="zh-TW" sz="1400" dirty="0" smtClean="0"/>
              <a:t> </a:t>
            </a:r>
            <a:r>
              <a:rPr lang="en-GB" altLang="zh-TW" sz="1400" dirty="0" err="1" smtClean="0"/>
              <a:t>định</a:t>
            </a:r>
            <a:r>
              <a:rPr lang="en-GB" altLang="zh-TW" sz="1400" dirty="0" smtClean="0"/>
              <a:t> EUTR </a:t>
            </a:r>
            <a:r>
              <a:rPr lang="en-GB" altLang="zh-TW" sz="1400" dirty="0" err="1" smtClean="0"/>
              <a:t>của</a:t>
            </a:r>
            <a:r>
              <a:rPr lang="en-GB" altLang="zh-TW" sz="1400" dirty="0" smtClean="0"/>
              <a:t> </a:t>
            </a:r>
            <a:r>
              <a:rPr lang="en-GB" altLang="zh-TW" sz="1400" dirty="0" err="1" smtClean="0"/>
              <a:t>Ủy</a:t>
            </a:r>
            <a:r>
              <a:rPr lang="en-GB" altLang="zh-TW" sz="1400" dirty="0" smtClean="0"/>
              <a:t> </a:t>
            </a:r>
            <a:r>
              <a:rPr lang="en-GB" altLang="zh-TW" sz="1400" dirty="0" smtClean="0"/>
              <a:t>ban </a:t>
            </a:r>
            <a:r>
              <a:rPr lang="en-GB" altLang="zh-TW" sz="1400" dirty="0" err="1" smtClean="0"/>
              <a:t>Châu</a:t>
            </a:r>
            <a:r>
              <a:rPr lang="en-GB" altLang="zh-TW" sz="1400" dirty="0" smtClean="0"/>
              <a:t> </a:t>
            </a:r>
            <a:r>
              <a:rPr lang="en-GB" altLang="zh-TW" sz="1400" dirty="0" err="1" smtClean="0"/>
              <a:t>Âu</a:t>
            </a:r>
            <a:r>
              <a:rPr lang="en-GB" altLang="zh-TW" sz="1400" dirty="0" smtClean="0"/>
              <a:t>  </a:t>
            </a:r>
            <a:r>
              <a:rPr lang="en-US" altLang="en-US" sz="1400" dirty="0" smtClean="0">
                <a:ea typeface="新細明體" pitchFamily="18" charset="-120"/>
                <a:hlinkClick r:id="rId2"/>
              </a:rPr>
              <a:t>http</a:t>
            </a:r>
            <a:r>
              <a:rPr lang="en-US" altLang="en-US" sz="1400" dirty="0">
                <a:ea typeface="新細明體" pitchFamily="18" charset="-120"/>
                <a:hlinkClick r:id="rId2"/>
              </a:rPr>
              <a:t>://ec.europa.eu/environment/forests/pdf/Final%20Guidance%20document.pdf</a:t>
            </a:r>
            <a:r>
              <a:rPr lang="en-US" altLang="en-US" sz="1400" dirty="0">
                <a:ea typeface="新細明體" pitchFamily="18" charset="-120"/>
              </a:rPr>
              <a:t> </a:t>
            </a:r>
            <a:endParaRPr lang="zh-TW" alt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2400" y="1295400"/>
            <a:ext cx="9067800" cy="381000"/>
          </a:xfrm>
        </p:spPr>
        <p:txBody>
          <a:bodyPr/>
          <a:lstStyle/>
          <a:p>
            <a:r>
              <a:rPr lang="en-GB" dirty="0" err="1"/>
              <a:t>Vai</a:t>
            </a:r>
            <a:r>
              <a:rPr lang="en-GB" dirty="0"/>
              <a:t> </a:t>
            </a:r>
            <a:r>
              <a:rPr lang="en-GB" dirty="0" err="1"/>
              <a:t>trò</a:t>
            </a:r>
            <a:r>
              <a:rPr lang="en-GB" dirty="0"/>
              <a:t> </a:t>
            </a:r>
            <a:r>
              <a:rPr lang="en-GB" dirty="0" err="1"/>
              <a:t>của</a:t>
            </a:r>
            <a:r>
              <a:rPr lang="en-GB" dirty="0"/>
              <a:t> </a:t>
            </a:r>
            <a:r>
              <a:rPr lang="en-GB" dirty="0" err="1"/>
              <a:t>các</a:t>
            </a:r>
            <a:r>
              <a:rPr lang="en-GB" dirty="0"/>
              <a:t> </a:t>
            </a:r>
            <a:r>
              <a:rPr lang="en-GB" dirty="0" err="1"/>
              <a:t>chương</a:t>
            </a:r>
            <a:r>
              <a:rPr lang="en-GB" dirty="0"/>
              <a:t> </a:t>
            </a:r>
            <a:r>
              <a:rPr lang="en-GB" dirty="0" err="1"/>
              <a:t>trình</a:t>
            </a:r>
            <a:r>
              <a:rPr lang="en-GB" dirty="0"/>
              <a:t> </a:t>
            </a:r>
            <a:r>
              <a:rPr lang="en-GB" dirty="0" err="1"/>
              <a:t>chứng</a:t>
            </a:r>
            <a:r>
              <a:rPr lang="en-GB" dirty="0"/>
              <a:t> </a:t>
            </a:r>
            <a:r>
              <a:rPr lang="en-GB" dirty="0" err="1" smtClean="0"/>
              <a:t>nhận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&amp; </a:t>
            </a:r>
            <a:r>
              <a:rPr lang="en-GB" dirty="0" err="1" smtClean="0"/>
              <a:t>xác</a:t>
            </a:r>
            <a:r>
              <a:rPr lang="en-GB" dirty="0" smtClean="0"/>
              <a:t> </a:t>
            </a:r>
            <a:r>
              <a:rPr lang="en-GB" dirty="0"/>
              <a:t>minh </a:t>
            </a:r>
            <a:r>
              <a:rPr lang="en-GB" dirty="0" err="1"/>
              <a:t>hợp</a:t>
            </a:r>
            <a:r>
              <a:rPr lang="en-GB" dirty="0"/>
              <a:t> </a:t>
            </a:r>
            <a:r>
              <a:rPr lang="en-GB" dirty="0" err="1"/>
              <a:t>pháp</a:t>
            </a:r>
            <a:r>
              <a:rPr lang="en-GB" dirty="0"/>
              <a:t> </a:t>
            </a:r>
            <a:r>
              <a:rPr lang="en-GB" altLang="zh-TW" dirty="0"/>
              <a:t>(1/2)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04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457200" y="2062164"/>
            <a:ext cx="8229600" cy="4114799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sz="2000" i="1" dirty="0" err="1" smtClean="0"/>
              <a:t>Nói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một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cách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đơn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giản</a:t>
            </a:r>
            <a:r>
              <a:rPr lang="en-GB" altLang="en-US" sz="2000" i="1" dirty="0" smtClean="0"/>
              <a:t>, </a:t>
            </a:r>
            <a:r>
              <a:rPr lang="en-GB" altLang="en-US" sz="2000" i="1" dirty="0" err="1" smtClean="0"/>
              <a:t>khi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đánh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giá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rủi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ro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của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một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sản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phẩm</a:t>
            </a:r>
            <a:r>
              <a:rPr lang="en-GB" altLang="en-US" sz="2000" i="1" dirty="0" smtClean="0"/>
              <a:t>, </a:t>
            </a:r>
            <a:r>
              <a:rPr lang="en-GB" altLang="en-US" sz="2000" i="1" dirty="0" err="1" smtClean="0"/>
              <a:t>doanh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nghiệp</a:t>
            </a:r>
            <a:r>
              <a:rPr lang="en-GB" altLang="en-US" sz="2000" i="1" dirty="0" smtClean="0"/>
              <a:t> (operators) </a:t>
            </a:r>
            <a:r>
              <a:rPr lang="en-GB" altLang="en-US" sz="2000" i="1" dirty="0" err="1" smtClean="0"/>
              <a:t>cần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xem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xét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xem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sản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phẩm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có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được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chứng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nhận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không</a:t>
            </a:r>
            <a:r>
              <a:rPr lang="en-GB" altLang="en-US" sz="2000" i="1" dirty="0" smtClean="0"/>
              <a:t> (</a:t>
            </a:r>
            <a:r>
              <a:rPr lang="en-GB" altLang="en-US" sz="2000" i="1" dirty="0" err="1" smtClean="0"/>
              <a:t>ví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dụ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chứng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nhận</a:t>
            </a:r>
            <a:r>
              <a:rPr lang="en-GB" altLang="en-US" sz="2000" i="1" dirty="0" smtClean="0"/>
              <a:t> </a:t>
            </a:r>
            <a:r>
              <a:rPr lang="en-GB" altLang="en-US" sz="2000" i="1" dirty="0"/>
              <a:t>FSC®/</a:t>
            </a:r>
            <a:r>
              <a:rPr lang="en-GB" altLang="en-US" sz="2000" i="1" dirty="0" smtClean="0"/>
              <a:t>PEFC) </a:t>
            </a:r>
            <a:r>
              <a:rPr lang="en-GB" altLang="en-US" sz="2000" i="1" dirty="0" err="1" smtClean="0"/>
              <a:t>hoặc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có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được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xác</a:t>
            </a:r>
            <a:r>
              <a:rPr lang="en-GB" altLang="en-US" sz="2000" i="1" dirty="0" smtClean="0"/>
              <a:t> minh </a:t>
            </a:r>
            <a:r>
              <a:rPr lang="en-GB" altLang="en-US" sz="2000" i="1" dirty="0" err="1" smtClean="0"/>
              <a:t>hợp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pháp</a:t>
            </a:r>
            <a:r>
              <a:rPr lang="en-GB" altLang="en-US" sz="2000" i="1" dirty="0" smtClean="0"/>
              <a:t> hay </a:t>
            </a:r>
            <a:r>
              <a:rPr lang="en-GB" altLang="en-US" sz="2000" i="1" dirty="0" err="1" smtClean="0"/>
              <a:t>không</a:t>
            </a:r>
            <a:r>
              <a:rPr lang="en-GB" altLang="en-US" sz="2000" i="1" dirty="0" smtClean="0"/>
              <a:t> (</a:t>
            </a:r>
            <a:r>
              <a:rPr lang="en-GB" altLang="en-US" sz="2000" i="1" dirty="0" err="1" smtClean="0"/>
              <a:t>ví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dụ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xác</a:t>
            </a:r>
            <a:r>
              <a:rPr lang="en-GB" altLang="en-US" sz="2000" i="1" dirty="0" smtClean="0"/>
              <a:t> minh VLC). </a:t>
            </a:r>
            <a:r>
              <a:rPr lang="en-GB" altLang="en-US" sz="2000" i="1" dirty="0" err="1" smtClean="0"/>
              <a:t>Trên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thực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tế</a:t>
            </a:r>
            <a:r>
              <a:rPr lang="en-GB" altLang="en-US" sz="2000" i="1" dirty="0" smtClean="0"/>
              <a:t>, </a:t>
            </a:r>
            <a:r>
              <a:rPr lang="en-GB" altLang="en-US" sz="2000" i="1" dirty="0" err="1" smtClean="0">
                <a:solidFill>
                  <a:srgbClr val="006600"/>
                </a:solidFill>
              </a:rPr>
              <a:t>doanh</a:t>
            </a:r>
            <a:r>
              <a:rPr lang="en-GB" altLang="en-US" sz="2000" i="1" dirty="0" smtClean="0">
                <a:solidFill>
                  <a:srgbClr val="006600"/>
                </a:solidFill>
              </a:rPr>
              <a:t> </a:t>
            </a:r>
            <a:r>
              <a:rPr lang="en-GB" altLang="en-US" sz="2000" i="1" dirty="0" err="1" smtClean="0">
                <a:solidFill>
                  <a:srgbClr val="006600"/>
                </a:solidFill>
              </a:rPr>
              <a:t>nghiệp</a:t>
            </a:r>
            <a:r>
              <a:rPr lang="en-GB" altLang="en-US" sz="2000" i="1" dirty="0" smtClean="0">
                <a:solidFill>
                  <a:srgbClr val="006600"/>
                </a:solidFill>
              </a:rPr>
              <a:t> (operators) </a:t>
            </a:r>
            <a:r>
              <a:rPr lang="en-GB" altLang="en-US" sz="2000" i="1" dirty="0" err="1" smtClean="0">
                <a:solidFill>
                  <a:srgbClr val="006600"/>
                </a:solidFill>
              </a:rPr>
              <a:t>có</a:t>
            </a:r>
            <a:r>
              <a:rPr lang="en-GB" altLang="en-US" sz="2000" i="1" dirty="0" smtClean="0">
                <a:solidFill>
                  <a:srgbClr val="006600"/>
                </a:solidFill>
              </a:rPr>
              <a:t> </a:t>
            </a:r>
            <a:r>
              <a:rPr lang="en-GB" altLang="en-US" sz="2000" i="1" dirty="0" err="1" smtClean="0">
                <a:solidFill>
                  <a:srgbClr val="006600"/>
                </a:solidFill>
              </a:rPr>
              <a:t>thể</a:t>
            </a:r>
            <a:r>
              <a:rPr lang="en-GB" altLang="en-US" sz="2000" i="1" dirty="0" smtClean="0">
                <a:solidFill>
                  <a:srgbClr val="006600"/>
                </a:solidFill>
              </a:rPr>
              <a:t> </a:t>
            </a:r>
            <a:r>
              <a:rPr lang="en-GB" altLang="en-US" sz="2000" i="1" dirty="0" err="1" smtClean="0">
                <a:solidFill>
                  <a:srgbClr val="006600"/>
                </a:solidFill>
              </a:rPr>
              <a:t>đánh</a:t>
            </a:r>
            <a:r>
              <a:rPr lang="en-GB" altLang="en-US" sz="2000" i="1" dirty="0" smtClean="0">
                <a:solidFill>
                  <a:srgbClr val="006600"/>
                </a:solidFill>
              </a:rPr>
              <a:t> </a:t>
            </a:r>
            <a:r>
              <a:rPr lang="en-GB" altLang="en-US" sz="2000" i="1" dirty="0" err="1" smtClean="0">
                <a:solidFill>
                  <a:srgbClr val="006600"/>
                </a:solidFill>
              </a:rPr>
              <a:t>giá</a:t>
            </a:r>
            <a:r>
              <a:rPr lang="en-GB" altLang="en-US" sz="2000" i="1" dirty="0" smtClean="0">
                <a:solidFill>
                  <a:srgbClr val="006600"/>
                </a:solidFill>
              </a:rPr>
              <a:t> </a:t>
            </a:r>
            <a:r>
              <a:rPr lang="en-GB" altLang="en-US" sz="2000" i="1" dirty="0" err="1" smtClean="0">
                <a:solidFill>
                  <a:srgbClr val="006600"/>
                </a:solidFill>
              </a:rPr>
              <a:t>những</a:t>
            </a:r>
            <a:r>
              <a:rPr lang="en-GB" altLang="en-US" sz="2000" i="1" dirty="0" smtClean="0">
                <a:solidFill>
                  <a:srgbClr val="006600"/>
                </a:solidFill>
              </a:rPr>
              <a:t> </a:t>
            </a:r>
            <a:r>
              <a:rPr lang="en-GB" altLang="en-US" sz="2000" i="1" dirty="0" err="1" smtClean="0">
                <a:solidFill>
                  <a:srgbClr val="006600"/>
                </a:solidFill>
              </a:rPr>
              <a:t>sản</a:t>
            </a:r>
            <a:r>
              <a:rPr lang="en-GB" altLang="en-US" sz="2000" i="1" dirty="0" smtClean="0">
                <a:solidFill>
                  <a:srgbClr val="006600"/>
                </a:solidFill>
              </a:rPr>
              <a:t> </a:t>
            </a:r>
            <a:r>
              <a:rPr lang="en-GB" altLang="en-US" sz="2000" i="1" dirty="0" err="1" smtClean="0">
                <a:solidFill>
                  <a:srgbClr val="006600"/>
                </a:solidFill>
              </a:rPr>
              <a:t>phẩm</a:t>
            </a:r>
            <a:r>
              <a:rPr lang="en-GB" altLang="en-US" sz="2000" i="1" dirty="0" smtClean="0">
                <a:solidFill>
                  <a:srgbClr val="006600"/>
                </a:solidFill>
              </a:rPr>
              <a:t> </a:t>
            </a:r>
            <a:r>
              <a:rPr lang="en-GB" altLang="en-US" sz="2000" i="1" dirty="0" err="1" smtClean="0">
                <a:solidFill>
                  <a:srgbClr val="006600"/>
                </a:solidFill>
              </a:rPr>
              <a:t>chứng</a:t>
            </a:r>
            <a:r>
              <a:rPr lang="en-GB" altLang="en-US" sz="2000" i="1" dirty="0" smtClean="0">
                <a:solidFill>
                  <a:srgbClr val="006600"/>
                </a:solidFill>
              </a:rPr>
              <a:t> </a:t>
            </a:r>
            <a:r>
              <a:rPr lang="en-GB" altLang="en-US" sz="2000" i="1" dirty="0" err="1" smtClean="0">
                <a:solidFill>
                  <a:srgbClr val="006600"/>
                </a:solidFill>
              </a:rPr>
              <a:t>nhận</a:t>
            </a:r>
            <a:r>
              <a:rPr lang="en-GB" altLang="en-US" sz="2000" i="1" dirty="0" smtClean="0">
                <a:solidFill>
                  <a:srgbClr val="006600"/>
                </a:solidFill>
              </a:rPr>
              <a:t> </a:t>
            </a:r>
            <a:r>
              <a:rPr lang="en-GB" altLang="en-US" sz="2000" i="1" dirty="0" err="1" smtClean="0">
                <a:solidFill>
                  <a:srgbClr val="006600"/>
                </a:solidFill>
              </a:rPr>
              <a:t>và</a:t>
            </a:r>
            <a:r>
              <a:rPr lang="en-GB" altLang="en-US" sz="2000" i="1" dirty="0" smtClean="0">
                <a:solidFill>
                  <a:srgbClr val="006600"/>
                </a:solidFill>
              </a:rPr>
              <a:t> </a:t>
            </a:r>
            <a:r>
              <a:rPr lang="en-GB" altLang="en-US" sz="2000" i="1" dirty="0" err="1" smtClean="0">
                <a:solidFill>
                  <a:srgbClr val="006600"/>
                </a:solidFill>
              </a:rPr>
              <a:t>xác</a:t>
            </a:r>
            <a:r>
              <a:rPr lang="en-GB" altLang="en-US" sz="2000" i="1" dirty="0" smtClean="0">
                <a:solidFill>
                  <a:srgbClr val="006600"/>
                </a:solidFill>
              </a:rPr>
              <a:t> minh </a:t>
            </a:r>
            <a:r>
              <a:rPr lang="en-GB" altLang="en-US" sz="2000" i="1" dirty="0" err="1" smtClean="0">
                <a:solidFill>
                  <a:srgbClr val="006600"/>
                </a:solidFill>
              </a:rPr>
              <a:t>hợp</a:t>
            </a:r>
            <a:r>
              <a:rPr lang="en-GB" altLang="en-US" sz="2000" i="1" dirty="0" smtClean="0">
                <a:solidFill>
                  <a:srgbClr val="006600"/>
                </a:solidFill>
              </a:rPr>
              <a:t> </a:t>
            </a:r>
            <a:r>
              <a:rPr lang="en-GB" altLang="en-US" sz="2000" i="1" dirty="0" err="1" smtClean="0">
                <a:solidFill>
                  <a:srgbClr val="006600"/>
                </a:solidFill>
              </a:rPr>
              <a:t>pháp</a:t>
            </a:r>
            <a:r>
              <a:rPr lang="en-GB" altLang="en-US" sz="2000" i="1" dirty="0" smtClean="0">
                <a:solidFill>
                  <a:srgbClr val="006600"/>
                </a:solidFill>
              </a:rPr>
              <a:t> ở </a:t>
            </a:r>
            <a:r>
              <a:rPr lang="en-GB" altLang="en-US" sz="2000" i="1" dirty="0" err="1" smtClean="0">
                <a:solidFill>
                  <a:srgbClr val="006600"/>
                </a:solidFill>
              </a:rPr>
              <a:t>mức</a:t>
            </a:r>
            <a:r>
              <a:rPr lang="en-GB" altLang="en-US" sz="2000" i="1" dirty="0" smtClean="0">
                <a:solidFill>
                  <a:srgbClr val="006600"/>
                </a:solidFill>
              </a:rPr>
              <a:t> </a:t>
            </a:r>
            <a:r>
              <a:rPr lang="en-GB" altLang="en-US" sz="2000" i="1" dirty="0" err="1" smtClean="0">
                <a:solidFill>
                  <a:srgbClr val="006600"/>
                </a:solidFill>
              </a:rPr>
              <a:t>hầu</a:t>
            </a:r>
            <a:r>
              <a:rPr lang="en-GB" altLang="en-US" sz="2000" i="1" dirty="0" smtClean="0">
                <a:solidFill>
                  <a:srgbClr val="006600"/>
                </a:solidFill>
              </a:rPr>
              <a:t> </a:t>
            </a:r>
            <a:r>
              <a:rPr lang="en-GB" altLang="en-US" sz="2000" i="1" dirty="0" err="1" smtClean="0">
                <a:solidFill>
                  <a:srgbClr val="006600"/>
                </a:solidFill>
              </a:rPr>
              <a:t>như</a:t>
            </a:r>
            <a:r>
              <a:rPr lang="en-GB" altLang="en-US" sz="2000" i="1" dirty="0" smtClean="0">
                <a:solidFill>
                  <a:srgbClr val="006600"/>
                </a:solidFill>
              </a:rPr>
              <a:t> </a:t>
            </a:r>
            <a:r>
              <a:rPr lang="en-GB" altLang="en-US" sz="2000" i="1" dirty="0" err="1" smtClean="0">
                <a:solidFill>
                  <a:srgbClr val="006600"/>
                </a:solidFill>
              </a:rPr>
              <a:t>không</a:t>
            </a:r>
            <a:r>
              <a:rPr lang="en-GB" altLang="en-US" sz="2000" i="1" dirty="0" smtClean="0">
                <a:solidFill>
                  <a:srgbClr val="006600"/>
                </a:solidFill>
              </a:rPr>
              <a:t> </a:t>
            </a:r>
            <a:r>
              <a:rPr lang="en-GB" altLang="en-US" sz="2000" i="1" dirty="0" err="1" smtClean="0">
                <a:solidFill>
                  <a:srgbClr val="006600"/>
                </a:solidFill>
              </a:rPr>
              <a:t>có</a:t>
            </a:r>
            <a:r>
              <a:rPr lang="en-GB" altLang="en-US" sz="2000" i="1" dirty="0" smtClean="0">
                <a:solidFill>
                  <a:srgbClr val="006600"/>
                </a:solidFill>
              </a:rPr>
              <a:t> </a:t>
            </a:r>
            <a:r>
              <a:rPr lang="en-GB" altLang="en-US" sz="2000" i="1" dirty="0" err="1" smtClean="0">
                <a:solidFill>
                  <a:srgbClr val="006600"/>
                </a:solidFill>
              </a:rPr>
              <a:t>rủi</a:t>
            </a:r>
            <a:r>
              <a:rPr lang="en-GB" altLang="en-US" sz="2000" i="1" dirty="0" smtClean="0">
                <a:solidFill>
                  <a:srgbClr val="006600"/>
                </a:solidFill>
              </a:rPr>
              <a:t> </a:t>
            </a:r>
            <a:r>
              <a:rPr lang="en-GB" altLang="en-US" sz="2000" i="1" dirty="0" err="1" smtClean="0">
                <a:solidFill>
                  <a:srgbClr val="006600"/>
                </a:solidFill>
              </a:rPr>
              <a:t>ro</a:t>
            </a:r>
            <a:r>
              <a:rPr lang="en-GB" altLang="en-US" sz="2000" i="1" dirty="0" smtClean="0">
                <a:solidFill>
                  <a:srgbClr val="006600"/>
                </a:solidFill>
              </a:rPr>
              <a:t> </a:t>
            </a:r>
            <a:r>
              <a:rPr lang="en-GB" altLang="en-US" sz="2000" i="1" dirty="0" err="1" smtClean="0">
                <a:solidFill>
                  <a:srgbClr val="006600"/>
                </a:solidFill>
              </a:rPr>
              <a:t>về</a:t>
            </a:r>
            <a:r>
              <a:rPr lang="en-GB" altLang="en-US" sz="2000" i="1" dirty="0" smtClean="0">
                <a:solidFill>
                  <a:srgbClr val="006600"/>
                </a:solidFill>
              </a:rPr>
              <a:t> </a:t>
            </a:r>
            <a:r>
              <a:rPr lang="en-GB" altLang="en-US" sz="2000" i="1" dirty="0" err="1" smtClean="0">
                <a:solidFill>
                  <a:srgbClr val="006600"/>
                </a:solidFill>
              </a:rPr>
              <a:t>khai</a:t>
            </a:r>
            <a:r>
              <a:rPr lang="en-GB" altLang="en-US" sz="2000" i="1" dirty="0" smtClean="0">
                <a:solidFill>
                  <a:srgbClr val="006600"/>
                </a:solidFill>
              </a:rPr>
              <a:t> </a:t>
            </a:r>
            <a:r>
              <a:rPr lang="en-GB" altLang="en-US" sz="2000" i="1" dirty="0" err="1" smtClean="0">
                <a:solidFill>
                  <a:srgbClr val="006600"/>
                </a:solidFill>
              </a:rPr>
              <a:t>thác</a:t>
            </a:r>
            <a:r>
              <a:rPr lang="en-GB" altLang="en-US" sz="2000" i="1" dirty="0" smtClean="0">
                <a:solidFill>
                  <a:srgbClr val="006600"/>
                </a:solidFill>
              </a:rPr>
              <a:t> </a:t>
            </a:r>
            <a:r>
              <a:rPr lang="en-GB" altLang="en-US" sz="2000" i="1" dirty="0" err="1" smtClean="0">
                <a:solidFill>
                  <a:srgbClr val="006600"/>
                </a:solidFill>
              </a:rPr>
              <a:t>bất</a:t>
            </a:r>
            <a:r>
              <a:rPr lang="en-GB" altLang="en-US" sz="2000" i="1" dirty="0" smtClean="0">
                <a:solidFill>
                  <a:srgbClr val="006600"/>
                </a:solidFill>
              </a:rPr>
              <a:t> </a:t>
            </a:r>
            <a:r>
              <a:rPr lang="en-GB" altLang="en-US" sz="2000" i="1" dirty="0" err="1" smtClean="0">
                <a:solidFill>
                  <a:srgbClr val="006600"/>
                </a:solidFill>
              </a:rPr>
              <a:t>hợp</a:t>
            </a:r>
            <a:r>
              <a:rPr lang="en-GB" altLang="en-US" sz="2000" i="1" dirty="0" smtClean="0">
                <a:solidFill>
                  <a:srgbClr val="006600"/>
                </a:solidFill>
              </a:rPr>
              <a:t> </a:t>
            </a:r>
            <a:r>
              <a:rPr lang="en-GB" altLang="en-US" sz="2000" i="1" dirty="0" err="1" smtClean="0">
                <a:solidFill>
                  <a:srgbClr val="006600"/>
                </a:solidFill>
              </a:rPr>
              <a:t>pháp</a:t>
            </a:r>
            <a:r>
              <a:rPr lang="en-GB" altLang="en-US" sz="2000" i="1" dirty="0" smtClean="0">
                <a:solidFill>
                  <a:srgbClr val="006600"/>
                </a:solidFill>
              </a:rPr>
              <a:t>, </a:t>
            </a:r>
            <a:r>
              <a:rPr lang="en-GB" altLang="en-US" sz="2000" i="1" dirty="0" err="1" smtClean="0"/>
              <a:t>ví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dụ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như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những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sản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phẩm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này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thích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hợp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để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đem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vào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thị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trường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mà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không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cần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có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thêm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những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biện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pháp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giảm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thiểu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rủi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ro</a:t>
            </a:r>
            <a:r>
              <a:rPr lang="en-GB" altLang="en-US" sz="2000" i="1" dirty="0" smtClean="0"/>
              <a:t>, </a:t>
            </a:r>
            <a:r>
              <a:rPr lang="en-GB" altLang="en-US" sz="2000" i="1" dirty="0" err="1" smtClean="0"/>
              <a:t>nếu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như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những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thông</a:t>
            </a:r>
            <a:r>
              <a:rPr lang="en-GB" altLang="en-US" sz="2000" i="1" dirty="0" smtClean="0"/>
              <a:t> tin </a:t>
            </a:r>
            <a:r>
              <a:rPr lang="en-GB" altLang="en-US" sz="2000" i="1" dirty="0" err="1" smtClean="0"/>
              <a:t>thu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thập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khác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và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câu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trả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lời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đối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với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những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câu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hỏi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đánh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giá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rủi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ro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không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mâu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thuẫn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với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kết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luận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như</a:t>
            </a:r>
            <a:r>
              <a:rPr lang="en-GB" altLang="en-US" sz="2000" i="1" dirty="0" smtClean="0"/>
              <a:t> </a:t>
            </a:r>
            <a:r>
              <a:rPr lang="en-GB" altLang="en-US" sz="2000" i="1" dirty="0" err="1" smtClean="0"/>
              <a:t>vậy</a:t>
            </a:r>
            <a:r>
              <a:rPr lang="en-GB" altLang="en-US" sz="2000" i="1" dirty="0" smtClean="0"/>
              <a:t>.</a:t>
            </a:r>
            <a:endParaRPr lang="en-US" altLang="en-US" sz="2000" dirty="0" smtClean="0"/>
          </a:p>
        </p:txBody>
      </p:sp>
      <p:sp>
        <p:nvSpPr>
          <p:cNvPr id="58372" name="Rectangle 3"/>
          <p:cNvSpPr>
            <a:spLocks noChangeArrowheads="1"/>
          </p:cNvSpPr>
          <p:nvPr/>
        </p:nvSpPr>
        <p:spPr bwMode="auto">
          <a:xfrm>
            <a:off x="609600" y="5715000"/>
            <a:ext cx="7467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dirty="0" err="1" smtClean="0"/>
              <a:t>Nguồn</a:t>
            </a:r>
            <a:r>
              <a:rPr lang="en-GB" altLang="en-US" sz="1200" dirty="0" smtClean="0"/>
              <a:t>: </a:t>
            </a:r>
            <a:r>
              <a:rPr lang="en-GB" altLang="en-US" sz="1200" dirty="0" err="1" smtClean="0"/>
              <a:t>Những</a:t>
            </a:r>
            <a:r>
              <a:rPr lang="en-GB" altLang="en-US" sz="1200" dirty="0" smtClean="0"/>
              <a:t> </a:t>
            </a:r>
            <a:r>
              <a:rPr lang="en-GB" altLang="en-US" sz="1200" dirty="0" err="1" smtClean="0"/>
              <a:t>câu</a:t>
            </a:r>
            <a:r>
              <a:rPr lang="en-GB" altLang="en-US" sz="1200" dirty="0" smtClean="0"/>
              <a:t> </a:t>
            </a:r>
            <a:r>
              <a:rPr lang="en-GB" altLang="en-US" sz="1200" dirty="0" err="1" smtClean="0"/>
              <a:t>hỏi</a:t>
            </a:r>
            <a:r>
              <a:rPr lang="en-GB" altLang="en-US" sz="1200" dirty="0" smtClean="0"/>
              <a:t> </a:t>
            </a:r>
            <a:r>
              <a:rPr lang="en-GB" altLang="en-US" sz="1200" dirty="0" err="1" smtClean="0"/>
              <a:t>thường</a:t>
            </a:r>
            <a:r>
              <a:rPr lang="en-GB" altLang="en-US" sz="1200" dirty="0" smtClean="0"/>
              <a:t> </a:t>
            </a:r>
            <a:r>
              <a:rPr lang="en-GB" altLang="en-US" sz="1200" dirty="0" err="1" smtClean="0"/>
              <a:t>gặp</a:t>
            </a:r>
            <a:r>
              <a:rPr lang="en-GB" altLang="en-US" sz="1200" dirty="0" smtClean="0"/>
              <a:t> - </a:t>
            </a:r>
            <a:r>
              <a:rPr lang="en-GB" altLang="en-US" sz="1200" dirty="0" err="1" smtClean="0"/>
              <a:t>Ủy</a:t>
            </a:r>
            <a:r>
              <a:rPr lang="en-GB" altLang="en-US" sz="1200" dirty="0" smtClean="0"/>
              <a:t> ban </a:t>
            </a:r>
            <a:r>
              <a:rPr lang="en-GB" altLang="en-US" sz="1200" dirty="0" err="1" smtClean="0"/>
              <a:t>châu</a:t>
            </a:r>
            <a:r>
              <a:rPr lang="en-GB" altLang="en-US" sz="1200" dirty="0" smtClean="0"/>
              <a:t> </a:t>
            </a:r>
            <a:r>
              <a:rPr lang="en-GB" altLang="en-US" sz="1200" dirty="0" err="1" smtClean="0"/>
              <a:t>Âu</a:t>
            </a:r>
            <a:r>
              <a:rPr lang="en-GB" altLang="en-US" sz="1200" dirty="0" smtClean="0"/>
              <a:t>, </a:t>
            </a:r>
            <a:r>
              <a:rPr lang="en-GB" altLang="en-US" sz="1200" dirty="0" err="1" smtClean="0"/>
              <a:t>trang</a:t>
            </a:r>
            <a:r>
              <a:rPr lang="en-GB" altLang="en-US" sz="1200" dirty="0" smtClean="0"/>
              <a:t> </a:t>
            </a:r>
            <a:r>
              <a:rPr lang="en-GB" altLang="en-US" sz="1200" dirty="0" err="1" smtClean="0"/>
              <a:t>mô</a:t>
            </a:r>
            <a:r>
              <a:rPr lang="en-GB" altLang="en-US" sz="1200" b="1" dirty="0" err="1" smtClean="0"/>
              <a:t>i</a:t>
            </a:r>
            <a:r>
              <a:rPr lang="en-GB" altLang="en-US" sz="1200" dirty="0" smtClean="0"/>
              <a:t> </a:t>
            </a:r>
            <a:r>
              <a:rPr lang="en-GB" altLang="en-US" sz="1200" dirty="0" err="1" smtClean="0"/>
              <a:t>trường</a:t>
            </a:r>
            <a:r>
              <a:rPr lang="en-GB" altLang="en-US" sz="1200" dirty="0" smtClean="0"/>
              <a:t>:  </a:t>
            </a:r>
            <a:r>
              <a:rPr lang="en-GB" altLang="en-US" sz="1200" dirty="0">
                <a:hlinkClick r:id="rId3"/>
              </a:rPr>
              <a:t>http://ec.europa.eu/environment/eutr2013/faq/index_en.htm</a:t>
            </a:r>
            <a:r>
              <a:rPr lang="en-GB" altLang="en-US" sz="12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8" name="Title 4"/>
          <p:cNvSpPr>
            <a:spLocks noGrp="1"/>
          </p:cNvSpPr>
          <p:nvPr>
            <p:ph type="title"/>
          </p:nvPr>
        </p:nvSpPr>
        <p:spPr>
          <a:xfrm>
            <a:off x="419100" y="1295400"/>
            <a:ext cx="7848600" cy="381000"/>
          </a:xfrm>
        </p:spPr>
        <p:txBody>
          <a:bodyPr/>
          <a:lstStyle/>
          <a:p>
            <a:r>
              <a:rPr lang="en-GB" dirty="0" err="1"/>
              <a:t>Vai</a:t>
            </a:r>
            <a:r>
              <a:rPr lang="en-GB" dirty="0"/>
              <a:t> </a:t>
            </a:r>
            <a:r>
              <a:rPr lang="en-GB" dirty="0" err="1"/>
              <a:t>trò</a:t>
            </a:r>
            <a:r>
              <a:rPr lang="en-GB" dirty="0"/>
              <a:t> </a:t>
            </a:r>
            <a:r>
              <a:rPr lang="en-GB" dirty="0" err="1"/>
              <a:t>của</a:t>
            </a:r>
            <a:r>
              <a:rPr lang="en-GB" dirty="0"/>
              <a:t> </a:t>
            </a:r>
            <a:r>
              <a:rPr lang="en-GB" dirty="0" err="1"/>
              <a:t>các</a:t>
            </a:r>
            <a:r>
              <a:rPr lang="en-GB" dirty="0"/>
              <a:t> </a:t>
            </a:r>
            <a:r>
              <a:rPr lang="en-GB" dirty="0" err="1"/>
              <a:t>chương</a:t>
            </a:r>
            <a:r>
              <a:rPr lang="en-GB" dirty="0"/>
              <a:t> </a:t>
            </a:r>
            <a:r>
              <a:rPr lang="en-GB" dirty="0" err="1"/>
              <a:t>trình</a:t>
            </a:r>
            <a:r>
              <a:rPr lang="en-GB" dirty="0"/>
              <a:t> </a:t>
            </a:r>
            <a:r>
              <a:rPr lang="en-GB" dirty="0" err="1"/>
              <a:t>chứng</a:t>
            </a:r>
            <a:r>
              <a:rPr lang="en-GB" dirty="0"/>
              <a:t> </a:t>
            </a:r>
            <a:r>
              <a:rPr lang="en-GB" dirty="0" err="1" smtClean="0"/>
              <a:t>nhận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&amp; </a:t>
            </a:r>
            <a:r>
              <a:rPr lang="en-GB" dirty="0" err="1" smtClean="0"/>
              <a:t>xác</a:t>
            </a:r>
            <a:r>
              <a:rPr lang="en-GB" dirty="0" smtClean="0"/>
              <a:t> </a:t>
            </a:r>
            <a:r>
              <a:rPr lang="en-GB" dirty="0"/>
              <a:t>minh </a:t>
            </a:r>
            <a:r>
              <a:rPr lang="en-GB" dirty="0" err="1"/>
              <a:t>hợp</a:t>
            </a:r>
            <a:r>
              <a:rPr lang="en-GB" dirty="0"/>
              <a:t> </a:t>
            </a:r>
            <a:r>
              <a:rPr lang="en-GB" dirty="0" err="1"/>
              <a:t>pháp</a:t>
            </a:r>
            <a:r>
              <a:rPr lang="en-GB" dirty="0"/>
              <a:t> </a:t>
            </a:r>
            <a:r>
              <a:rPr lang="en-GB" altLang="zh-TW" dirty="0"/>
              <a:t>(1/2)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57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" y="180221"/>
            <a:ext cx="9143999" cy="160882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black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0729" y="1777277"/>
            <a:ext cx="8686847" cy="3716283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Tất cả thiếu sót,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điểm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chưa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chính xác hoặc quan điểm thể hiện trong tài liệu này là trách nhiệm của c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ác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chủ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biên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.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Nó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không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 phản ánh quan điểm 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hay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nó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không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là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quan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điểm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của BMZ hoặc GIZ. </a:t>
            </a:r>
            <a:endParaRPr lang="en-US" sz="1600" dirty="0" smtClean="0">
              <a:solidFill>
                <a:schemeClr val="tx1"/>
              </a:solidFill>
              <a:latin typeface="Calibri" pitchFamily="34" charset="0"/>
            </a:endParaRPr>
          </a:p>
          <a:p>
            <a:pPr algn="l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Các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thay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đổi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và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chỉnh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sữa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trên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trên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bản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chính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thức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này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có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thể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được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thực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hiện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bởi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người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hướng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dẫn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và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thục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hiện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huấn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luyện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endParaRPr lang="vi-VN" sz="1600" dirty="0">
              <a:solidFill>
                <a:schemeClr val="tx1"/>
              </a:solidFill>
              <a:latin typeface="Calibri" pitchFamily="34" charset="0"/>
            </a:endParaRPr>
          </a:p>
          <a:p>
            <a:pPr algn="l"/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Tài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liệu sẵn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 để tải về tại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địa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chỉ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</a:p>
          <a:p>
            <a:pPr algn="l"/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http</a:t>
            </a:r>
            <a:r>
              <a:rPr lang="en-US" sz="1600" u="sng" dirty="0">
                <a:solidFill>
                  <a:srgbClr val="C00000"/>
                </a:solidFill>
                <a:cs typeface="Times New Roman" panose="02020603050405020304" pitchFamily="18" charset="0"/>
              </a:rPr>
              <a:t>://</a:t>
            </a:r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capacity4dev.ec.europa.eu/public-flegt/documents?gterm[0</a:t>
            </a:r>
            <a:r>
              <a:rPr lang="en-US" sz="1600" u="sng" dirty="0">
                <a:solidFill>
                  <a:srgbClr val="C00000"/>
                </a:solidFill>
                <a:cs typeface="Times New Roman" panose="02020603050405020304" pitchFamily="18" charset="0"/>
              </a:rPr>
              <a:t>]=</a:t>
            </a:r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2144</a:t>
            </a:r>
            <a:r>
              <a:rPr lang="en-US" sz="1600" u="sng" dirty="0" smtClean="0">
                <a:cs typeface="Times New Roman" panose="02020603050405020304" pitchFamily="18" charset="0"/>
              </a:rPr>
              <a:t>.</a:t>
            </a:r>
            <a:endParaRPr lang="de-DE" sz="1600" u="sng" dirty="0"/>
          </a:p>
        </p:txBody>
      </p:sp>
      <p:sp>
        <p:nvSpPr>
          <p:cNvPr id="4" name="Textfeld 3"/>
          <p:cNvSpPr txBox="1"/>
          <p:nvPr/>
        </p:nvSpPr>
        <p:spPr>
          <a:xfrm>
            <a:off x="228600" y="588498"/>
            <a:ext cx="597412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Kinh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phí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cho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việc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phát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triển</a:t>
            </a:r>
            <a:r>
              <a:rPr lang="en-US" sz="1600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và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xây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dựng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bộ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tài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liệu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này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là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từ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nguồn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tài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trợ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từ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ngân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sách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của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vi-VN" sz="1600" dirty="0">
                <a:solidFill>
                  <a:prstClr val="black"/>
                </a:solidFill>
              </a:rPr>
              <a:t>Bộ Hợp tác và Phát triển Kinh tế </a:t>
            </a:r>
            <a:r>
              <a:rPr lang="en-US" sz="1600" dirty="0" err="1">
                <a:solidFill>
                  <a:prstClr val="black"/>
                </a:solidFill>
              </a:rPr>
              <a:t>của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Cộng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Hòa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Liên</a:t>
            </a:r>
            <a:r>
              <a:rPr lang="en-US" sz="1600" dirty="0">
                <a:solidFill>
                  <a:prstClr val="black"/>
                </a:solidFill>
              </a:rPr>
              <a:t> Bang </a:t>
            </a:r>
            <a:r>
              <a:rPr lang="vi-VN" sz="1600" dirty="0">
                <a:solidFill>
                  <a:prstClr val="black"/>
                </a:solidFill>
              </a:rPr>
              <a:t>Đức (BMZ</a:t>
            </a:r>
            <a:r>
              <a:rPr lang="vi-VN" sz="1600" dirty="0" smtClean="0">
                <a:solidFill>
                  <a:prstClr val="black"/>
                </a:solidFill>
              </a:rPr>
              <a:t>)</a:t>
            </a:r>
            <a:endParaRPr lang="en-US" sz="16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188" y="339246"/>
            <a:ext cx="2385389" cy="1329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160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 txBox="1">
            <a:spLocks/>
          </p:cNvSpPr>
          <p:nvPr/>
        </p:nvSpPr>
        <p:spPr>
          <a:xfrm>
            <a:off x="800100" y="2280865"/>
            <a:ext cx="7429500" cy="9957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zh-TW" sz="2400" b="1" i="1" dirty="0" err="1" smtClean="0"/>
              <a:t>Vai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trò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của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Chương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trình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Chứng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nhận</a:t>
            </a:r>
            <a:r>
              <a:rPr lang="en-GB" altLang="zh-TW" sz="2400" b="1" i="1" dirty="0" smtClean="0"/>
              <a:t/>
            </a:r>
            <a:br>
              <a:rPr lang="en-GB" altLang="zh-TW" sz="2400" b="1" i="1" dirty="0" smtClean="0"/>
            </a:br>
            <a:r>
              <a:rPr lang="en-GB" altLang="zh-TW" sz="2400" b="1" i="1" dirty="0" err="1" smtClean="0"/>
              <a:t>Chương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trình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đánh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giá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và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xác</a:t>
            </a:r>
            <a:r>
              <a:rPr lang="en-GB" altLang="zh-TW" sz="2400" b="1" i="1" dirty="0" smtClean="0"/>
              <a:t> minh </a:t>
            </a:r>
            <a:r>
              <a:rPr lang="en-GB" altLang="zh-TW" sz="2400" b="1" i="1" dirty="0" err="1" smtClean="0"/>
              <a:t>gỗ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hợp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pháp</a:t>
            </a:r>
            <a:r>
              <a:rPr lang="en-GB" altLang="zh-TW" sz="2400" b="1" i="1" dirty="0" smtClean="0"/>
              <a:t> </a:t>
            </a:r>
            <a:r>
              <a:rPr lang="zh-TW" altLang="en-US" sz="2400" i="1" dirty="0" smtClean="0">
                <a:solidFill>
                  <a:srgbClr val="006600"/>
                </a:solidFill>
              </a:rPr>
              <a:t/>
            </a:r>
            <a:br>
              <a:rPr lang="zh-TW" altLang="en-US" sz="2400" i="1" dirty="0" smtClean="0">
                <a:solidFill>
                  <a:srgbClr val="006600"/>
                </a:solidFill>
              </a:rPr>
            </a:br>
            <a:endParaRPr kumimoji="0" lang="zh-TW" altLang="en-US" sz="24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cs typeface="+mn-cs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EA125D-6CD2-4224-84E1-C3139A6A7CB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793806" y="1406525"/>
            <a:ext cx="7511994" cy="8794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Đào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tạo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TOT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về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Quy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Chế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Gỗ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Liên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Minh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Châu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Âu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(EUTR)</a:t>
            </a:r>
            <a:endParaRPr lang="zh-TW" altLang="en-US" sz="2400" b="1" dirty="0">
              <a:solidFill>
                <a:srgbClr val="006600"/>
              </a:solidFill>
              <a:cs typeface="Arial" panose="020B0604020202020204" pitchFamily="34" charset="0"/>
            </a:endParaRPr>
          </a:p>
        </p:txBody>
      </p:sp>
      <p:cxnSp>
        <p:nvCxnSpPr>
          <p:cNvPr id="9" name="Straight Connector 6"/>
          <p:cNvCxnSpPr/>
          <p:nvPr/>
        </p:nvCxnSpPr>
        <p:spPr>
          <a:xfrm>
            <a:off x="800100" y="2282240"/>
            <a:ext cx="8343900" cy="0"/>
          </a:xfrm>
          <a:prstGeom prst="line">
            <a:avLst/>
          </a:prstGeom>
          <a:ln w="19050">
            <a:solidFill>
              <a:srgbClr val="549E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20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3429000" cy="4348163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200" dirty="0" err="1" smtClean="0"/>
              <a:t>Hiện</a:t>
            </a:r>
            <a:r>
              <a:rPr lang="en-US" altLang="en-US" sz="3200" dirty="0" smtClean="0"/>
              <a:t> </a:t>
            </a:r>
            <a:r>
              <a:rPr lang="en-US" altLang="en-US" sz="3200" dirty="0" err="1" smtClean="0"/>
              <a:t>tại</a:t>
            </a:r>
            <a:r>
              <a:rPr lang="en-US" altLang="en-US" sz="3200" dirty="0" smtClean="0"/>
              <a:t> </a:t>
            </a:r>
            <a:r>
              <a:rPr lang="en-US" altLang="en-US" sz="3200" dirty="0" err="1" smtClean="0"/>
              <a:t>chưa</a:t>
            </a:r>
            <a:r>
              <a:rPr lang="en-US" altLang="en-US" sz="3200" dirty="0" smtClean="0"/>
              <a:t> </a:t>
            </a:r>
            <a:r>
              <a:rPr lang="en-US" altLang="en-US" sz="3200" dirty="0" err="1" smtClean="0"/>
              <a:t>có</a:t>
            </a:r>
            <a:r>
              <a:rPr lang="en-US" altLang="en-US" sz="3200" dirty="0" smtClean="0"/>
              <a:t> </a:t>
            </a:r>
            <a:r>
              <a:rPr lang="en-US" altLang="en-US" sz="3200" dirty="0" err="1" smtClean="0"/>
              <a:t>chương</a:t>
            </a:r>
            <a:r>
              <a:rPr lang="en-US" altLang="en-US" sz="3200" dirty="0" smtClean="0"/>
              <a:t> </a:t>
            </a:r>
            <a:r>
              <a:rPr lang="en-US" altLang="en-US" sz="3200" dirty="0" err="1" smtClean="0"/>
              <a:t>trình</a:t>
            </a:r>
            <a:r>
              <a:rPr lang="en-US" altLang="en-US" sz="3200" dirty="0" smtClean="0"/>
              <a:t> </a:t>
            </a:r>
            <a:r>
              <a:rPr lang="en-US" altLang="en-US" sz="3200" dirty="0" err="1" smtClean="0"/>
              <a:t>chứng</a:t>
            </a:r>
            <a:r>
              <a:rPr lang="en-US" altLang="en-US" sz="3200" dirty="0" smtClean="0"/>
              <a:t> </a:t>
            </a:r>
            <a:r>
              <a:rPr lang="en-US" altLang="en-US" sz="3200" dirty="0" err="1" smtClean="0"/>
              <a:t>nhận</a:t>
            </a:r>
            <a:r>
              <a:rPr lang="en-US" altLang="en-US" sz="3200" dirty="0" smtClean="0"/>
              <a:t> </a:t>
            </a:r>
            <a:r>
              <a:rPr lang="en-US" altLang="en-US" sz="3200" dirty="0" err="1" smtClean="0"/>
              <a:t>nào</a:t>
            </a:r>
            <a:r>
              <a:rPr lang="en-US" altLang="en-US" sz="3200" dirty="0" smtClean="0"/>
              <a:t> </a:t>
            </a:r>
            <a:r>
              <a:rPr lang="en-US" altLang="en-US" sz="3200" dirty="0" err="1" smtClean="0"/>
              <a:t>tuân</a:t>
            </a:r>
            <a:r>
              <a:rPr lang="en-US" altLang="en-US" sz="3200" dirty="0" smtClean="0"/>
              <a:t> </a:t>
            </a:r>
            <a:r>
              <a:rPr lang="en-US" altLang="en-US" sz="3200" dirty="0" err="1" smtClean="0"/>
              <a:t>thủ</a:t>
            </a:r>
            <a:r>
              <a:rPr lang="en-US" altLang="en-US" sz="3200" dirty="0" smtClean="0"/>
              <a:t> </a:t>
            </a:r>
            <a:r>
              <a:rPr lang="en-US" altLang="en-US" sz="3200" dirty="0" err="1" smtClean="0"/>
              <a:t>trọn</a:t>
            </a:r>
            <a:r>
              <a:rPr lang="en-US" altLang="en-US" sz="3200" dirty="0" smtClean="0"/>
              <a:t> </a:t>
            </a:r>
            <a:r>
              <a:rPr lang="en-US" altLang="en-US" sz="3200" dirty="0" err="1" smtClean="0"/>
              <a:t>vẹn</a:t>
            </a:r>
            <a:r>
              <a:rPr lang="en-US" altLang="en-US" sz="3200" dirty="0" smtClean="0"/>
              <a:t> </a:t>
            </a:r>
            <a:r>
              <a:rPr lang="en-US" altLang="en-US" sz="3200" dirty="0" err="1" smtClean="0"/>
              <a:t>với</a:t>
            </a:r>
            <a:r>
              <a:rPr lang="en-US" altLang="en-US" sz="3200" dirty="0" smtClean="0"/>
              <a:t> </a:t>
            </a:r>
            <a:r>
              <a:rPr lang="en-US" altLang="en-US" sz="3200" dirty="0" err="1" smtClean="0"/>
              <a:t>Quy</a:t>
            </a:r>
            <a:r>
              <a:rPr lang="en-US" altLang="en-US" sz="3200" dirty="0" smtClean="0"/>
              <a:t> </a:t>
            </a:r>
            <a:r>
              <a:rPr lang="en-US" altLang="en-US" sz="3200" dirty="0" err="1" smtClean="0"/>
              <a:t>định</a:t>
            </a:r>
            <a:endParaRPr lang="en-US" altLang="en-US" sz="3200" dirty="0" smtClean="0"/>
          </a:p>
          <a:p>
            <a:pPr marL="0" indent="0" eaLnBrk="1" hangingPunct="1">
              <a:buNone/>
            </a:pPr>
            <a:endParaRPr lang="en-GB" sz="1400" dirty="0" smtClean="0"/>
          </a:p>
          <a:p>
            <a:pPr marL="0" indent="0" eaLnBrk="1" hangingPunct="1">
              <a:buNone/>
            </a:pPr>
            <a:endParaRPr lang="en-GB" sz="1400" dirty="0"/>
          </a:p>
          <a:p>
            <a:pPr marL="0" indent="0" eaLnBrk="1" hangingPunct="1">
              <a:buNone/>
            </a:pPr>
            <a:r>
              <a:rPr lang="en-GB" sz="1400" dirty="0" smtClean="0"/>
              <a:t>* GHI </a:t>
            </a:r>
            <a:r>
              <a:rPr lang="en-GB" sz="1400" dirty="0"/>
              <a:t>CHÚ: </a:t>
            </a:r>
            <a:r>
              <a:rPr lang="en-GB" sz="1400" dirty="0" err="1"/>
              <a:t>không</a:t>
            </a:r>
            <a:r>
              <a:rPr lang="en-GB" sz="1400" dirty="0"/>
              <a:t> </a:t>
            </a:r>
            <a:r>
              <a:rPr lang="en-GB" sz="1400" dirty="0" err="1"/>
              <a:t>có</a:t>
            </a:r>
            <a:r>
              <a:rPr lang="en-GB" sz="1400" dirty="0"/>
              <a:t> </a:t>
            </a:r>
            <a:r>
              <a:rPr lang="en-GB" sz="1400" dirty="0" err="1"/>
              <a:t>bất</a:t>
            </a:r>
            <a:r>
              <a:rPr lang="en-GB" sz="1400" dirty="0"/>
              <a:t> </a:t>
            </a:r>
            <a:r>
              <a:rPr lang="en-GB" sz="1400" dirty="0" err="1"/>
              <a:t>kỳ</a:t>
            </a:r>
            <a:r>
              <a:rPr lang="en-GB" sz="1400" dirty="0"/>
              <a:t> </a:t>
            </a:r>
            <a:r>
              <a:rPr lang="en-GB" sz="1400" dirty="0" err="1"/>
              <a:t>xác</a:t>
            </a:r>
            <a:r>
              <a:rPr lang="en-GB" sz="1400" dirty="0"/>
              <a:t> </a:t>
            </a:r>
            <a:r>
              <a:rPr lang="en-GB" sz="1400" dirty="0" err="1"/>
              <a:t>nhận</a:t>
            </a:r>
            <a:r>
              <a:rPr lang="en-GB" sz="1400" dirty="0"/>
              <a:t> </a:t>
            </a:r>
            <a:r>
              <a:rPr lang="en-GB" sz="1400" dirty="0" err="1"/>
              <a:t>nào</a:t>
            </a:r>
            <a:r>
              <a:rPr lang="en-GB" sz="1400" dirty="0"/>
              <a:t> </a:t>
            </a:r>
            <a:r>
              <a:rPr lang="en-GB" sz="1400" dirty="0" err="1"/>
              <a:t>từ</a:t>
            </a:r>
            <a:r>
              <a:rPr lang="en-GB" sz="1400" dirty="0"/>
              <a:t> </a:t>
            </a:r>
            <a:r>
              <a:rPr lang="en-GB" sz="1400" dirty="0" err="1"/>
              <a:t>Ủy</a:t>
            </a:r>
            <a:r>
              <a:rPr lang="en-GB" sz="1400" dirty="0"/>
              <a:t> ban </a:t>
            </a:r>
            <a:r>
              <a:rPr lang="en-GB" sz="1400" dirty="0" err="1"/>
              <a:t>châu</a:t>
            </a:r>
            <a:r>
              <a:rPr lang="en-GB" sz="1400" dirty="0"/>
              <a:t> </a:t>
            </a:r>
            <a:r>
              <a:rPr lang="en-GB" sz="1400" dirty="0" err="1"/>
              <a:t>Âu</a:t>
            </a:r>
            <a:r>
              <a:rPr lang="en-GB" sz="1400" dirty="0"/>
              <a:t> (EC) hay </a:t>
            </a:r>
            <a:r>
              <a:rPr lang="en-GB" sz="1400" dirty="0" err="1"/>
              <a:t>cơ</a:t>
            </a:r>
            <a:r>
              <a:rPr lang="en-GB" sz="1400" dirty="0"/>
              <a:t> </a:t>
            </a:r>
            <a:r>
              <a:rPr lang="en-GB" sz="1400" dirty="0" err="1"/>
              <a:t>quan</a:t>
            </a:r>
            <a:r>
              <a:rPr lang="en-GB" sz="1400" dirty="0"/>
              <a:t> </a:t>
            </a:r>
            <a:r>
              <a:rPr lang="en-GB" sz="1400" dirty="0" err="1"/>
              <a:t>chức</a:t>
            </a:r>
            <a:r>
              <a:rPr lang="en-GB" sz="1400" dirty="0"/>
              <a:t> </a:t>
            </a:r>
            <a:r>
              <a:rPr lang="en-GB" sz="1400" dirty="0" err="1"/>
              <a:t>năng</a:t>
            </a:r>
            <a:r>
              <a:rPr lang="en-GB" sz="1400" dirty="0"/>
              <a:t> </a:t>
            </a:r>
            <a:r>
              <a:rPr lang="en-GB" sz="1400" dirty="0" err="1"/>
              <a:t>nào</a:t>
            </a:r>
            <a:r>
              <a:rPr lang="en-GB" sz="1400" dirty="0"/>
              <a:t> </a:t>
            </a:r>
            <a:r>
              <a:rPr lang="en-GB" sz="1400" dirty="0" err="1" smtClean="0"/>
              <a:t>được</a:t>
            </a:r>
            <a:r>
              <a:rPr lang="en-GB" sz="1400" dirty="0" smtClean="0"/>
              <a:t> </a:t>
            </a:r>
            <a:r>
              <a:rPr lang="en-GB" sz="1400" dirty="0" err="1" smtClean="0"/>
              <a:t>đưa</a:t>
            </a:r>
            <a:r>
              <a:rPr lang="en-GB" sz="1400" dirty="0" smtClean="0"/>
              <a:t> </a:t>
            </a:r>
            <a:r>
              <a:rPr lang="en-GB" sz="1400" dirty="0" err="1" smtClean="0"/>
              <a:t>ra</a:t>
            </a:r>
            <a:r>
              <a:rPr lang="en-GB" sz="1400" dirty="0" smtClean="0"/>
              <a:t> </a:t>
            </a:r>
            <a:r>
              <a:rPr lang="en-GB" sz="1400" dirty="0" err="1" smtClean="0"/>
              <a:t>cho</a:t>
            </a:r>
            <a:r>
              <a:rPr lang="en-GB" sz="1400" dirty="0" smtClean="0"/>
              <a:t> </a:t>
            </a:r>
            <a:r>
              <a:rPr lang="en-GB" sz="1400" dirty="0" err="1" smtClean="0"/>
              <a:t>kết</a:t>
            </a:r>
            <a:r>
              <a:rPr lang="en-GB" sz="1400" dirty="0" smtClean="0"/>
              <a:t> </a:t>
            </a:r>
            <a:r>
              <a:rPr lang="en-GB" sz="1400" dirty="0" err="1"/>
              <a:t>quả</a:t>
            </a:r>
            <a:r>
              <a:rPr lang="en-GB" sz="1400" dirty="0"/>
              <a:t> </a:t>
            </a:r>
            <a:r>
              <a:rPr lang="en-GB" sz="1400" dirty="0" err="1"/>
              <a:t>đánh</a:t>
            </a:r>
            <a:r>
              <a:rPr lang="en-GB" sz="1400" dirty="0"/>
              <a:t> </a:t>
            </a:r>
            <a:r>
              <a:rPr lang="en-GB" sz="1400" dirty="0" err="1" smtClean="0"/>
              <a:t>giá</a:t>
            </a:r>
            <a:r>
              <a:rPr lang="en-GB" sz="1400" dirty="0" smtClean="0"/>
              <a:t> </a:t>
            </a:r>
            <a:r>
              <a:rPr lang="en-GB" sz="1400" dirty="0" err="1" smtClean="0"/>
              <a:t>của</a:t>
            </a:r>
            <a:r>
              <a:rPr lang="en-GB" sz="1400" dirty="0" smtClean="0"/>
              <a:t> </a:t>
            </a:r>
            <a:r>
              <a:rPr lang="en-GB" sz="1400" dirty="0" err="1" smtClean="0"/>
              <a:t>Proforest</a:t>
            </a:r>
            <a:endParaRPr lang="en-GB" sz="1400" dirty="0" smtClean="0"/>
          </a:p>
          <a:p>
            <a:pPr marL="0" indent="0" eaLnBrk="1" hangingPunct="1">
              <a:buNone/>
            </a:pPr>
            <a:r>
              <a:rPr lang="en-GB" sz="1400" dirty="0" smtClean="0"/>
              <a:t>** </a:t>
            </a:r>
            <a:r>
              <a:rPr lang="en-GB" sz="1400" dirty="0" err="1" smtClean="0"/>
              <a:t>Thông</a:t>
            </a:r>
            <a:r>
              <a:rPr lang="en-GB" sz="1400" dirty="0" smtClean="0"/>
              <a:t> tin </a:t>
            </a:r>
            <a:r>
              <a:rPr lang="en-GB" sz="1400" dirty="0" err="1" smtClean="0"/>
              <a:t>dùng</a:t>
            </a:r>
            <a:r>
              <a:rPr lang="en-GB" sz="1400" dirty="0" smtClean="0"/>
              <a:t> </a:t>
            </a:r>
            <a:r>
              <a:rPr lang="en-GB" sz="1400" dirty="0" err="1" smtClean="0"/>
              <a:t>tham</a:t>
            </a:r>
            <a:r>
              <a:rPr lang="en-GB" sz="1400" dirty="0" smtClean="0"/>
              <a:t> </a:t>
            </a:r>
            <a:r>
              <a:rPr lang="en-GB" sz="1400" dirty="0" err="1" smtClean="0"/>
              <a:t>khảo</a:t>
            </a:r>
            <a:endParaRPr lang="en-GB" sz="1400" dirty="0"/>
          </a:p>
          <a:p>
            <a:pPr marL="0" indent="0" eaLnBrk="1" hangingPunct="1">
              <a:buNone/>
            </a:pPr>
            <a:endParaRPr lang="en-US" altLang="en-US" sz="32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0" y="1752600"/>
            <a:ext cx="4267200" cy="4495800"/>
          </a:xfrm>
          <a:prstGeom prst="rect">
            <a:avLst/>
          </a:prstGeom>
          <a:solidFill>
            <a:srgbClr val="FFFFCC"/>
          </a:solidFill>
          <a:ln w="3175" cap="flat" cmpd="sng" algn="ctr">
            <a:solidFill>
              <a:schemeClr val="dk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0" fontAlgn="auto">
              <a:spcAft>
                <a:spcPts val="0"/>
              </a:spcAft>
              <a:buNone/>
              <a:defRPr/>
            </a:pP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Proforest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đã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đánh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giá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tính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tuân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thủ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của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các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chương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trình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chứng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nhận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và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xác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minh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gỗ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hợp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pháp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đối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với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Quy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định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về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gỗ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của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EU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theo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đặt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hàng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của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Hội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Thương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mại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gỗ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châu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Âu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(ETTF).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Báo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cáo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đưa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ra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kết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luận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rằng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không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có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hệ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thống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nào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hiện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nay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tuân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thủ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một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cách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trọn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vẹn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.</a:t>
            </a:r>
          </a:p>
          <a:p>
            <a:pPr marL="17145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Một</a:t>
            </a:r>
            <a:r>
              <a:rPr lang="en-US" dirty="0"/>
              <a:t> </a:t>
            </a:r>
            <a:r>
              <a:rPr lang="en-US" dirty="0" err="1"/>
              <a:t>vài</a:t>
            </a:r>
            <a:r>
              <a:rPr lang="en-US" dirty="0"/>
              <a:t> </a:t>
            </a:r>
            <a:r>
              <a:rPr lang="en-US" dirty="0" err="1"/>
              <a:t>thông</a:t>
            </a:r>
            <a:r>
              <a:rPr lang="en-US" dirty="0"/>
              <a:t> tin (</a:t>
            </a:r>
            <a:r>
              <a:rPr lang="en-US" dirty="0" smtClean="0"/>
              <a:t>1/2)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02834" y="5867400"/>
            <a:ext cx="3657600" cy="381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10000"/>
          </a:bodyPr>
          <a:lstStyle>
            <a:lvl1pPr marL="342900" indent="-342900" eaLnBrk="1" hangingPunct="1">
              <a:spcBef>
                <a:spcPct val="20000"/>
              </a:spcBef>
              <a:buFont typeface="Arial" charset="0"/>
              <a:buChar char="•"/>
              <a:defRPr sz="3200">
                <a:latin typeface="+mn-lt"/>
                <a:cs typeface="+mn-cs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cs typeface="+mn-cs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800">
                <a:latin typeface="+mn-lt"/>
                <a:cs typeface="+mn-cs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600">
                <a:latin typeface="+mn-lt"/>
                <a:cs typeface="+mn-cs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600">
                <a:latin typeface="+mn-lt"/>
                <a:cs typeface="+mn-cs"/>
              </a:defRPr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latin typeface="+mn-lt"/>
                <a:cs typeface="+mn-cs"/>
              </a:defRPr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latin typeface="+mn-lt"/>
                <a:cs typeface="+mn-cs"/>
              </a:defRPr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latin typeface="+mn-lt"/>
                <a:cs typeface="+mn-cs"/>
              </a:defRPr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i="1" dirty="0" err="1"/>
              <a:t>Nguồn</a:t>
            </a:r>
            <a:r>
              <a:rPr lang="en-US" sz="1400" i="1" dirty="0"/>
              <a:t> : </a:t>
            </a:r>
            <a:r>
              <a:rPr lang="en-US" sz="1400" i="1" dirty="0" smtClean="0"/>
              <a:t>Theo </a:t>
            </a:r>
            <a:r>
              <a:rPr lang="en-US" sz="1400" i="1" dirty="0" err="1" smtClean="0"/>
              <a:t>Báo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Cáo</a:t>
            </a:r>
            <a:r>
              <a:rPr lang="en-US" sz="1400" i="1" dirty="0" smtClean="0"/>
              <a:t> ETTF </a:t>
            </a:r>
            <a:r>
              <a:rPr lang="en-US" sz="1400" i="1" dirty="0" err="1" smtClean="0"/>
              <a:t>của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Proforest</a:t>
            </a:r>
            <a:r>
              <a:rPr lang="en-US" sz="1400" i="1" dirty="0" smtClean="0"/>
              <a:t> 06 Dec 2012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52311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2514600" cy="4569023"/>
          </a:xfrm>
        </p:spPr>
        <p:txBody>
          <a:bodyPr>
            <a:normAutofit/>
          </a:bodyPr>
          <a:lstStyle/>
          <a:p>
            <a:r>
              <a:rPr lang="en-US" altLang="en-US" sz="3200" dirty="0" err="1" smtClean="0"/>
              <a:t>Gỗ</a:t>
            </a:r>
            <a:r>
              <a:rPr lang="en-US" altLang="en-US" sz="3200" dirty="0" smtClean="0"/>
              <a:t>/</a:t>
            </a:r>
            <a:r>
              <a:rPr lang="en-US" altLang="en-US" sz="3200" dirty="0" err="1" smtClean="0"/>
              <a:t>sản</a:t>
            </a:r>
            <a:r>
              <a:rPr lang="en-US" altLang="en-US" sz="3200" dirty="0" smtClean="0"/>
              <a:t> </a:t>
            </a:r>
            <a:r>
              <a:rPr lang="en-US" altLang="en-US" sz="3200" dirty="0" err="1" smtClean="0"/>
              <a:t>phẩm</a:t>
            </a:r>
            <a:r>
              <a:rPr lang="en-US" altLang="en-US" sz="3200" dirty="0" smtClean="0"/>
              <a:t> </a:t>
            </a:r>
            <a:r>
              <a:rPr lang="en-US" altLang="en-US" sz="3200" dirty="0" err="1" smtClean="0"/>
              <a:t>gỗ</a:t>
            </a:r>
            <a:r>
              <a:rPr lang="en-US" altLang="en-US" sz="3200" dirty="0" smtClean="0"/>
              <a:t> FSC® </a:t>
            </a:r>
            <a:r>
              <a:rPr lang="en-US" altLang="en-US" sz="3200" dirty="0" err="1" smtClean="0"/>
              <a:t>không</a:t>
            </a:r>
            <a:r>
              <a:rPr lang="en-US" altLang="en-US" sz="3200" dirty="0" smtClean="0"/>
              <a:t> </a:t>
            </a:r>
            <a:r>
              <a:rPr lang="en-US" altLang="en-US" sz="3200" dirty="0" err="1" smtClean="0"/>
              <a:t>được</a:t>
            </a:r>
            <a:r>
              <a:rPr lang="en-US" altLang="en-US" sz="3200" dirty="0" smtClean="0"/>
              <a:t> </a:t>
            </a:r>
            <a:r>
              <a:rPr lang="en-US" altLang="en-US" sz="3200" dirty="0" err="1" smtClean="0"/>
              <a:t>đưa</a:t>
            </a:r>
            <a:r>
              <a:rPr lang="en-US" altLang="en-US" sz="3200" dirty="0" smtClean="0"/>
              <a:t> </a:t>
            </a:r>
            <a:r>
              <a:rPr lang="en-US" altLang="en-US" sz="3200" dirty="0" err="1" smtClean="0"/>
              <a:t>vào</a:t>
            </a:r>
            <a:r>
              <a:rPr lang="en-US" altLang="en-US" sz="3200" dirty="0" smtClean="0"/>
              <a:t> </a:t>
            </a:r>
            <a:r>
              <a:rPr lang="en-US" altLang="en-US" sz="3600" b="1" dirty="0" smtClean="0"/>
              <a:t>“</a:t>
            </a:r>
            <a:r>
              <a:rPr lang="en-US" altLang="en-US" sz="3600" b="1" dirty="0" err="1" smtClean="0"/>
              <a:t>hành</a:t>
            </a:r>
            <a:r>
              <a:rPr lang="en-US" altLang="en-US" sz="3600" b="1" dirty="0" smtClean="0"/>
              <a:t> </a:t>
            </a:r>
            <a:r>
              <a:rPr lang="en-US" altLang="en-US" sz="3600" b="1" dirty="0" err="1" smtClean="0"/>
              <a:t>lang</a:t>
            </a:r>
            <a:r>
              <a:rPr lang="en-US" altLang="en-US" sz="3600" b="1" dirty="0" smtClean="0"/>
              <a:t> </a:t>
            </a:r>
            <a:r>
              <a:rPr lang="en-US" altLang="en-US" sz="3600" b="1" dirty="0" err="1" smtClean="0"/>
              <a:t>xanh</a:t>
            </a:r>
            <a:r>
              <a:rPr lang="en-US" altLang="en-US" sz="3600" b="1" dirty="0" smtClean="0"/>
              <a:t>”</a:t>
            </a:r>
            <a:endParaRPr lang="en-US" sz="36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144327" y="1757623"/>
            <a:ext cx="5778137" cy="4801314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 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Một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doanh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nghiệp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(operator) 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nhập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khẩu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sản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phẩm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FSC 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và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hoặc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nguyên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liệu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FSC Controlled Wood 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có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thể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giải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trình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việc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kiểm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soát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theo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tiêu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chuẩn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FSC 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trong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hệ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thống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trách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nhiệm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giải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trình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(DDS) 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của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họ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thế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nào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Để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hệ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thống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FSC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được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công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nhận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cho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việc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đánh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giá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rủi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và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giảm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thiểu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rủi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doanh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nghiệp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cần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giải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thích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cho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các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Cơ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quan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chức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năng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rằng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FSC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có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thể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được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xem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như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tuân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thủ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4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tiêu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chí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trong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Quy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định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hướng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dẫn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cũng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như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có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thể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đáp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ứng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câu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hỏi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trong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Tài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liệu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hướng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dẫn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tháng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2/2013.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Điều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này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không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có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nghĩa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là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doanh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nghiệp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(operator)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có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thể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đẩy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bất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kỳ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trách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nhiệm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nào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cho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FSC.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Doanh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nghiệp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(operator)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vẫn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phải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tự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chịu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trách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nhiệm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nếu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bị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phát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hiêncó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gỗ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sản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phẩm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gỗ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bất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hợp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pháp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solidFill>
                <a:schemeClr val="tx2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2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44327" y="6275463"/>
            <a:ext cx="3657600" cy="30777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defPPr>
              <a:defRPr lang="en-US"/>
            </a:defPPr>
            <a:lvl1pPr marL="0" indent="0" eaLnBrk="1" hangingPunct="1">
              <a:spcBef>
                <a:spcPct val="20000"/>
              </a:spcBef>
              <a:buFont typeface="Arial" charset="0"/>
              <a:buNone/>
              <a:defRPr sz="1400" i="1">
                <a:latin typeface="+mn-lt"/>
                <a:cs typeface="+mn-cs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cs typeface="+mn-cs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800">
                <a:latin typeface="+mn-lt"/>
                <a:cs typeface="+mn-cs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600">
                <a:latin typeface="+mn-lt"/>
                <a:cs typeface="+mn-cs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600">
                <a:latin typeface="+mn-lt"/>
                <a:cs typeface="+mn-cs"/>
              </a:defRPr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latin typeface="+mn-lt"/>
                <a:cs typeface="+mn-cs"/>
              </a:defRPr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latin typeface="+mn-lt"/>
                <a:cs typeface="+mn-cs"/>
              </a:defRPr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latin typeface="+mn-lt"/>
                <a:cs typeface="+mn-cs"/>
              </a:defRPr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latin typeface="+mn-lt"/>
                <a:cs typeface="+mn-cs"/>
              </a:defRPr>
            </a:lvl9pPr>
          </a:lstStyle>
          <a:p>
            <a:r>
              <a:rPr lang="en-US" dirty="0" err="1"/>
              <a:t>Nguồn</a:t>
            </a:r>
            <a:r>
              <a:rPr lang="en-US" dirty="0"/>
              <a:t> : FSC QA-EUTR rev 03-14-13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Một</a:t>
            </a:r>
            <a:r>
              <a:rPr lang="en-US" dirty="0"/>
              <a:t> </a:t>
            </a:r>
            <a:r>
              <a:rPr lang="en-US" dirty="0" err="1"/>
              <a:t>vài</a:t>
            </a:r>
            <a:r>
              <a:rPr lang="en-US" dirty="0"/>
              <a:t> </a:t>
            </a:r>
            <a:r>
              <a:rPr lang="en-US" dirty="0" err="1"/>
              <a:t>thông</a:t>
            </a:r>
            <a:r>
              <a:rPr lang="en-US" dirty="0"/>
              <a:t> tin </a:t>
            </a:r>
            <a:r>
              <a:rPr lang="en-US" dirty="0" smtClean="0"/>
              <a:t>(2/2)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09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4343400" cy="4724400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 smtClean="0"/>
              <a:t>Quy </a:t>
            </a:r>
            <a:r>
              <a:rPr lang="en-GB" sz="2000" dirty="0" err="1" smtClean="0"/>
              <a:t>định</a:t>
            </a:r>
            <a:r>
              <a:rPr lang="en-GB" sz="2000" dirty="0" smtClean="0"/>
              <a:t> </a:t>
            </a:r>
            <a:r>
              <a:rPr lang="en-GB" sz="2000" dirty="0" err="1" smtClean="0"/>
              <a:t>về</a:t>
            </a:r>
            <a:r>
              <a:rPr lang="en-GB" sz="2000" dirty="0" smtClean="0"/>
              <a:t> </a:t>
            </a:r>
            <a:r>
              <a:rPr lang="en-GB" sz="2000" dirty="0" err="1" smtClean="0"/>
              <a:t>gỗ</a:t>
            </a:r>
            <a:r>
              <a:rPr lang="en-GB" sz="2000" dirty="0" smtClean="0"/>
              <a:t> </a:t>
            </a:r>
            <a:r>
              <a:rPr lang="en-GB" sz="2000" dirty="0" err="1" smtClean="0"/>
              <a:t>của</a:t>
            </a:r>
            <a:r>
              <a:rPr lang="en-GB" sz="2000" dirty="0" smtClean="0"/>
              <a:t> EU </a:t>
            </a:r>
            <a:r>
              <a:rPr lang="en-GB" sz="2000" b="1" dirty="0" err="1" smtClean="0">
                <a:solidFill>
                  <a:srgbClr val="FF0000"/>
                </a:solidFill>
              </a:rPr>
              <a:t>không</a:t>
            </a:r>
            <a:r>
              <a:rPr lang="en-GB" sz="2000" b="1" dirty="0" smtClean="0">
                <a:solidFill>
                  <a:srgbClr val="FF0000"/>
                </a:solidFill>
              </a:rPr>
              <a:t> </a:t>
            </a:r>
            <a:r>
              <a:rPr lang="en-GB" sz="2000" b="1" dirty="0" err="1" smtClean="0">
                <a:solidFill>
                  <a:srgbClr val="FF0000"/>
                </a:solidFill>
              </a:rPr>
              <a:t>công</a:t>
            </a:r>
            <a:r>
              <a:rPr lang="en-GB" sz="2000" b="1" dirty="0" smtClean="0">
                <a:solidFill>
                  <a:srgbClr val="FF0000"/>
                </a:solidFill>
              </a:rPr>
              <a:t> </a:t>
            </a:r>
            <a:r>
              <a:rPr lang="en-GB" sz="2000" b="1" dirty="0" err="1" smtClean="0">
                <a:solidFill>
                  <a:srgbClr val="FF0000"/>
                </a:solidFill>
              </a:rPr>
              <a:t>nhận</a:t>
            </a:r>
            <a:r>
              <a:rPr lang="en-GB" sz="2000" dirty="0" smtClean="0"/>
              <a:t> </a:t>
            </a:r>
            <a:r>
              <a:rPr lang="en-GB" sz="2000" dirty="0" err="1" smtClean="0"/>
              <a:t>hệ</a:t>
            </a:r>
            <a:r>
              <a:rPr lang="en-GB" sz="2000" dirty="0" smtClean="0"/>
              <a:t> </a:t>
            </a:r>
            <a:r>
              <a:rPr lang="en-GB" sz="2000" dirty="0" err="1" smtClean="0"/>
              <a:t>thống</a:t>
            </a:r>
            <a:r>
              <a:rPr lang="en-GB" sz="2000" dirty="0" smtClean="0"/>
              <a:t> </a:t>
            </a:r>
            <a:r>
              <a:rPr lang="en-GB" sz="2000" dirty="0" err="1" smtClean="0"/>
              <a:t>chứng</a:t>
            </a:r>
            <a:r>
              <a:rPr lang="en-GB" sz="2000" dirty="0" smtClean="0"/>
              <a:t> </a:t>
            </a:r>
            <a:r>
              <a:rPr lang="en-GB" sz="2000" dirty="0" err="1" smtClean="0"/>
              <a:t>chỉ</a:t>
            </a:r>
            <a:r>
              <a:rPr lang="en-GB" sz="2000" dirty="0" smtClean="0"/>
              <a:t> </a:t>
            </a:r>
            <a:r>
              <a:rPr lang="en-GB" sz="2000" dirty="0" err="1" smtClean="0"/>
              <a:t>rừng</a:t>
            </a:r>
            <a:r>
              <a:rPr lang="en-GB" sz="2000" dirty="0" smtClean="0"/>
              <a:t> </a:t>
            </a:r>
            <a:r>
              <a:rPr lang="en-GB" sz="2000" dirty="0" err="1" smtClean="0"/>
              <a:t>hoặc</a:t>
            </a:r>
            <a:r>
              <a:rPr lang="en-GB" sz="2000" dirty="0" smtClean="0"/>
              <a:t> </a:t>
            </a:r>
            <a:r>
              <a:rPr lang="en-GB" sz="2000" dirty="0" err="1" smtClean="0"/>
              <a:t>hệ</a:t>
            </a:r>
            <a:r>
              <a:rPr lang="en-GB" sz="2000" dirty="0" smtClean="0"/>
              <a:t> </a:t>
            </a:r>
            <a:r>
              <a:rPr lang="en-GB" sz="2000" dirty="0" err="1" smtClean="0"/>
              <a:t>thống</a:t>
            </a:r>
            <a:r>
              <a:rPr lang="en-GB" sz="2000" dirty="0" smtClean="0"/>
              <a:t> </a:t>
            </a:r>
            <a:r>
              <a:rPr lang="en-GB" sz="2000" dirty="0" err="1" smtClean="0"/>
              <a:t>xác</a:t>
            </a:r>
            <a:r>
              <a:rPr lang="en-GB" sz="2000" dirty="0" smtClean="0"/>
              <a:t> minh </a:t>
            </a:r>
            <a:r>
              <a:rPr lang="en-GB" sz="2000" dirty="0" err="1" smtClean="0"/>
              <a:t>gỗ</a:t>
            </a:r>
            <a:r>
              <a:rPr lang="en-GB" sz="2000" dirty="0" smtClean="0"/>
              <a:t> </a:t>
            </a:r>
            <a:r>
              <a:rPr lang="en-GB" sz="2000" dirty="0" err="1" smtClean="0"/>
              <a:t>hợp</a:t>
            </a:r>
            <a:r>
              <a:rPr lang="en-GB" sz="2000" dirty="0" smtClean="0"/>
              <a:t> </a:t>
            </a:r>
            <a:r>
              <a:rPr lang="en-GB" sz="2000" dirty="0" err="1" smtClean="0"/>
              <a:t>pháp</a:t>
            </a:r>
            <a:r>
              <a:rPr lang="en-GB" sz="2000" dirty="0" smtClean="0"/>
              <a:t> </a:t>
            </a:r>
            <a:r>
              <a:rPr lang="en-GB" sz="2000" dirty="0" err="1" smtClean="0"/>
              <a:t>cụ</a:t>
            </a:r>
            <a:r>
              <a:rPr lang="en-GB" sz="2000" dirty="0" smtClean="0"/>
              <a:t> </a:t>
            </a:r>
            <a:r>
              <a:rPr lang="en-GB" sz="2000" dirty="0" err="1" smtClean="0"/>
              <a:t>thể</a:t>
            </a:r>
            <a:r>
              <a:rPr lang="en-GB" sz="2000" dirty="0" smtClean="0"/>
              <a:t> </a:t>
            </a:r>
            <a:r>
              <a:rPr lang="en-GB" sz="2000" dirty="0" err="1" smtClean="0"/>
              <a:t>nào</a:t>
            </a:r>
            <a:r>
              <a:rPr lang="en-GB" sz="2000" dirty="0" smtClean="0"/>
              <a:t>, </a:t>
            </a:r>
            <a:r>
              <a:rPr lang="en-GB" sz="2000" dirty="0" err="1" smtClean="0"/>
              <a:t>mặc</a:t>
            </a:r>
            <a:r>
              <a:rPr lang="en-GB" sz="2000" dirty="0" smtClean="0"/>
              <a:t> </a:t>
            </a:r>
            <a:r>
              <a:rPr lang="en-GB" sz="2000" dirty="0" err="1" smtClean="0"/>
              <a:t>dù</a:t>
            </a:r>
            <a:r>
              <a:rPr lang="en-GB" sz="2000" dirty="0" smtClean="0"/>
              <a:t> </a:t>
            </a:r>
            <a:r>
              <a:rPr lang="en-GB" sz="2000" dirty="0" err="1" smtClean="0"/>
              <a:t>tiêu</a:t>
            </a:r>
            <a:r>
              <a:rPr lang="en-GB" sz="2000" dirty="0" smtClean="0"/>
              <a:t> </a:t>
            </a:r>
            <a:r>
              <a:rPr lang="en-GB" sz="2000" dirty="0" err="1" smtClean="0"/>
              <a:t>chí</a:t>
            </a:r>
            <a:r>
              <a:rPr lang="en-GB" sz="2000" dirty="0" smtClean="0"/>
              <a:t> </a:t>
            </a:r>
            <a:r>
              <a:rPr lang="en-GB" sz="2000" dirty="0" err="1" smtClean="0"/>
              <a:t>đánh</a:t>
            </a:r>
            <a:r>
              <a:rPr lang="en-GB" sz="2000" dirty="0" smtClean="0"/>
              <a:t> </a:t>
            </a:r>
            <a:r>
              <a:rPr lang="en-GB" sz="2000" dirty="0" err="1" smtClean="0"/>
              <a:t>giá</a:t>
            </a:r>
            <a:r>
              <a:rPr lang="en-GB" sz="2000" dirty="0" smtClean="0"/>
              <a:t> </a:t>
            </a:r>
            <a:r>
              <a:rPr lang="en-GB" sz="2000" dirty="0" err="1" smtClean="0"/>
              <a:t>rủi</a:t>
            </a:r>
            <a:r>
              <a:rPr lang="en-GB" sz="2000" dirty="0" smtClean="0"/>
              <a:t> </a:t>
            </a:r>
            <a:r>
              <a:rPr lang="en-GB" sz="2000" dirty="0" err="1" smtClean="0"/>
              <a:t>ro</a:t>
            </a:r>
            <a:r>
              <a:rPr lang="en-GB" sz="2000" dirty="0" smtClean="0"/>
              <a:t> </a:t>
            </a:r>
            <a:r>
              <a:rPr lang="en-GB" sz="2000" dirty="0" err="1" smtClean="0">
                <a:solidFill>
                  <a:srgbClr val="FF0000"/>
                </a:solidFill>
              </a:rPr>
              <a:t>có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 err="1" smtClean="0">
                <a:solidFill>
                  <a:srgbClr val="FF0000"/>
                </a:solidFill>
              </a:rPr>
              <a:t>thể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 err="1" smtClean="0">
                <a:solidFill>
                  <a:srgbClr val="FF0000"/>
                </a:solidFill>
              </a:rPr>
              <a:t>bao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 err="1" smtClean="0">
                <a:solidFill>
                  <a:srgbClr val="FF0000"/>
                </a:solidFill>
              </a:rPr>
              <a:t>gồm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 err="1" smtClean="0">
                <a:solidFill>
                  <a:srgbClr val="FF0000"/>
                </a:solidFill>
              </a:rPr>
              <a:t>xác</a:t>
            </a:r>
            <a:r>
              <a:rPr lang="en-GB" sz="2000" dirty="0" smtClean="0">
                <a:solidFill>
                  <a:srgbClr val="FF0000"/>
                </a:solidFill>
              </a:rPr>
              <a:t> minh </a:t>
            </a:r>
            <a:r>
              <a:rPr lang="en-GB" sz="2000" dirty="0" err="1" smtClean="0">
                <a:solidFill>
                  <a:srgbClr val="FF0000"/>
                </a:solidFill>
              </a:rPr>
              <a:t>của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 err="1" smtClean="0">
                <a:solidFill>
                  <a:srgbClr val="FF0000"/>
                </a:solidFill>
              </a:rPr>
              <a:t>bên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 err="1" smtClean="0">
                <a:solidFill>
                  <a:srgbClr val="FF0000"/>
                </a:solidFill>
              </a:rPr>
              <a:t>thứ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 err="1" smtClean="0">
                <a:solidFill>
                  <a:srgbClr val="FF0000"/>
                </a:solidFill>
              </a:rPr>
              <a:t>ba</a:t>
            </a:r>
            <a:r>
              <a:rPr lang="en-GB" sz="2000" dirty="0" smtClean="0"/>
              <a:t>: </a:t>
            </a:r>
          </a:p>
          <a:p>
            <a:pPr lvl="1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GB" sz="1800" dirty="0" smtClean="0"/>
              <a:t>Quy </a:t>
            </a:r>
            <a:r>
              <a:rPr lang="en-GB" sz="1800" dirty="0" err="1" smtClean="0"/>
              <a:t>định</a:t>
            </a:r>
            <a:r>
              <a:rPr lang="en-GB" sz="1800" dirty="0" smtClean="0"/>
              <a:t> </a:t>
            </a:r>
            <a:r>
              <a:rPr lang="en-GB" sz="1800" dirty="0" err="1" smtClean="0"/>
              <a:t>gỗ</a:t>
            </a:r>
            <a:r>
              <a:rPr lang="en-GB" sz="1800" dirty="0" smtClean="0"/>
              <a:t> </a:t>
            </a:r>
            <a:r>
              <a:rPr lang="en-GB" sz="1800" dirty="0" err="1" smtClean="0"/>
              <a:t>của</a:t>
            </a:r>
            <a:r>
              <a:rPr lang="en-GB" sz="1800" dirty="0" smtClean="0"/>
              <a:t> EU (EUTR) </a:t>
            </a:r>
            <a:r>
              <a:rPr lang="en-GB" sz="1800" dirty="0" err="1" smtClean="0"/>
              <a:t>nói</a:t>
            </a:r>
            <a:r>
              <a:rPr lang="en-GB" sz="1800" dirty="0" smtClean="0"/>
              <a:t> </a:t>
            </a:r>
            <a:r>
              <a:rPr lang="en-GB" sz="1800" dirty="0" err="1" smtClean="0"/>
              <a:t>rằng</a:t>
            </a:r>
            <a:r>
              <a:rPr lang="en-GB" sz="1800" dirty="0" smtClean="0"/>
              <a:t> </a:t>
            </a:r>
            <a:r>
              <a:rPr lang="en-GB" sz="1900" b="1" i="1" dirty="0" smtClean="0"/>
              <a:t>‘</a:t>
            </a:r>
            <a:r>
              <a:rPr lang="en-GB" sz="1900" b="1" i="1" dirty="0" err="1" smtClean="0"/>
              <a:t>đảm</a:t>
            </a:r>
            <a:r>
              <a:rPr lang="en-GB" sz="1900" b="1" i="1" dirty="0" smtClean="0"/>
              <a:t> </a:t>
            </a:r>
            <a:r>
              <a:rPr lang="en-GB" sz="1900" b="1" i="1" dirty="0" err="1" smtClean="0"/>
              <a:t>bảo</a:t>
            </a:r>
            <a:r>
              <a:rPr lang="en-GB" sz="1900" b="1" i="1" dirty="0" smtClean="0"/>
              <a:t> </a:t>
            </a:r>
            <a:r>
              <a:rPr lang="en-GB" sz="1900" b="1" i="1" dirty="0" err="1" smtClean="0"/>
              <a:t>tuân</a:t>
            </a:r>
            <a:r>
              <a:rPr lang="en-GB" sz="1900" b="1" i="1" dirty="0" smtClean="0"/>
              <a:t> </a:t>
            </a:r>
            <a:r>
              <a:rPr lang="en-GB" sz="1900" b="1" i="1" dirty="0" err="1" smtClean="0"/>
              <a:t>thủ</a:t>
            </a:r>
            <a:r>
              <a:rPr lang="en-GB" sz="1900" b="1" i="1" dirty="0" smtClean="0"/>
              <a:t> </a:t>
            </a:r>
            <a:r>
              <a:rPr lang="en-GB" sz="1900" b="1" i="1" dirty="0" err="1" smtClean="0"/>
              <a:t>luật</a:t>
            </a:r>
            <a:r>
              <a:rPr lang="en-GB" sz="1900" b="1" i="1" dirty="0" smtClean="0"/>
              <a:t> </a:t>
            </a:r>
            <a:r>
              <a:rPr lang="en-GB" sz="1900" b="1" i="1" dirty="0" err="1" smtClean="0"/>
              <a:t>áp</a:t>
            </a:r>
            <a:r>
              <a:rPr lang="en-GB" sz="1900" b="1" i="1" dirty="0" smtClean="0"/>
              <a:t> </a:t>
            </a:r>
            <a:r>
              <a:rPr lang="en-GB" sz="1900" b="1" i="1" dirty="0" err="1" smtClean="0"/>
              <a:t>dụng</a:t>
            </a:r>
            <a:r>
              <a:rPr lang="en-GB" sz="1900" b="1" i="1" dirty="0" smtClean="0"/>
              <a:t>, </a:t>
            </a:r>
            <a:r>
              <a:rPr lang="en-GB" sz="1900" b="1" i="1" dirty="0" err="1" smtClean="0"/>
              <a:t>có</a:t>
            </a:r>
            <a:r>
              <a:rPr lang="en-GB" sz="1900" b="1" i="1" dirty="0" smtClean="0"/>
              <a:t> </a:t>
            </a:r>
            <a:r>
              <a:rPr lang="en-GB" sz="1900" b="1" i="1" dirty="0" err="1" smtClean="0"/>
              <a:t>thể</a:t>
            </a:r>
            <a:r>
              <a:rPr lang="en-GB" sz="1900" b="1" i="1" dirty="0" smtClean="0"/>
              <a:t> </a:t>
            </a:r>
            <a:r>
              <a:rPr lang="en-GB" sz="1900" b="1" i="1" dirty="0" err="1" smtClean="0"/>
              <a:t>bao</a:t>
            </a:r>
            <a:r>
              <a:rPr lang="en-GB" sz="1900" b="1" i="1" dirty="0" smtClean="0"/>
              <a:t> </a:t>
            </a:r>
            <a:r>
              <a:rPr lang="en-GB" sz="1900" b="1" i="1" dirty="0" err="1" smtClean="0"/>
              <a:t>gồm</a:t>
            </a:r>
            <a:r>
              <a:rPr lang="en-GB" sz="1900" b="1" i="1" dirty="0" smtClean="0"/>
              <a:t> </a:t>
            </a:r>
            <a:r>
              <a:rPr lang="en-GB" sz="1900" b="1" i="1" dirty="0" err="1" smtClean="0"/>
              <a:t>việc</a:t>
            </a:r>
            <a:r>
              <a:rPr lang="en-GB" sz="1900" b="1" i="1" dirty="0" smtClean="0"/>
              <a:t> </a:t>
            </a:r>
            <a:r>
              <a:rPr lang="en-GB" sz="1900" b="1" i="1" dirty="0" err="1" smtClean="0"/>
              <a:t>sử</a:t>
            </a:r>
            <a:r>
              <a:rPr lang="en-GB" sz="1900" b="1" i="1" dirty="0" smtClean="0"/>
              <a:t> </a:t>
            </a:r>
            <a:r>
              <a:rPr lang="en-GB" sz="1900" b="1" i="1" dirty="0" err="1" smtClean="0"/>
              <a:t>dụng</a:t>
            </a:r>
            <a:r>
              <a:rPr lang="en-GB" sz="1900" b="1" i="1" dirty="0" smtClean="0"/>
              <a:t> </a:t>
            </a:r>
            <a:r>
              <a:rPr lang="en-GB" sz="1900" b="1" i="1" dirty="0" err="1" smtClean="0"/>
              <a:t>hệ</a:t>
            </a:r>
            <a:r>
              <a:rPr lang="en-GB" sz="1900" b="1" i="1" dirty="0" smtClean="0"/>
              <a:t> </a:t>
            </a:r>
            <a:r>
              <a:rPr lang="en-GB" sz="1900" b="1" i="1" dirty="0" err="1" smtClean="0"/>
              <a:t>thống</a:t>
            </a:r>
            <a:r>
              <a:rPr lang="en-GB" sz="1900" b="1" i="1" dirty="0" smtClean="0"/>
              <a:t> </a:t>
            </a:r>
            <a:r>
              <a:rPr lang="en-GB" sz="1900" b="1" i="1" dirty="0" err="1" smtClean="0"/>
              <a:t>đánh</a:t>
            </a:r>
            <a:r>
              <a:rPr lang="en-GB" sz="1900" b="1" i="1" dirty="0" smtClean="0"/>
              <a:t> </a:t>
            </a:r>
            <a:r>
              <a:rPr lang="en-GB" sz="1900" b="1" i="1" dirty="0" err="1" smtClean="0"/>
              <a:t>giá</a:t>
            </a:r>
            <a:r>
              <a:rPr lang="en-GB" sz="1900" b="1" i="1" dirty="0" smtClean="0"/>
              <a:t> </a:t>
            </a:r>
            <a:r>
              <a:rPr lang="en-GB" sz="1900" b="1" i="1" dirty="0" err="1" smtClean="0"/>
              <a:t>cấp</a:t>
            </a:r>
            <a:r>
              <a:rPr lang="en-GB" sz="1900" b="1" i="1" dirty="0" smtClean="0"/>
              <a:t> </a:t>
            </a:r>
            <a:r>
              <a:rPr lang="en-GB" sz="1900" b="1" i="1" dirty="0" err="1" smtClean="0"/>
              <a:t>chứng</a:t>
            </a:r>
            <a:r>
              <a:rPr lang="en-GB" sz="1900" b="1" i="1" dirty="0" smtClean="0"/>
              <a:t> </a:t>
            </a:r>
            <a:r>
              <a:rPr lang="en-GB" sz="1900" b="1" i="1" dirty="0" err="1" smtClean="0"/>
              <a:t>nhận</a:t>
            </a:r>
            <a:r>
              <a:rPr lang="en-GB" sz="1900" b="1" i="1" dirty="0" smtClean="0"/>
              <a:t> </a:t>
            </a:r>
            <a:r>
              <a:rPr lang="en-GB" sz="1900" b="1" i="1" dirty="0" err="1" smtClean="0"/>
              <a:t>hoặc</a:t>
            </a:r>
            <a:r>
              <a:rPr lang="en-GB" sz="1900" b="1" i="1" dirty="0" smtClean="0"/>
              <a:t> </a:t>
            </a:r>
            <a:r>
              <a:rPr lang="en-GB" sz="1900" b="1" i="1" dirty="0" err="1" smtClean="0"/>
              <a:t>xác</a:t>
            </a:r>
            <a:r>
              <a:rPr lang="en-GB" sz="1900" b="1" i="1" dirty="0" smtClean="0"/>
              <a:t> minh </a:t>
            </a:r>
            <a:r>
              <a:rPr lang="en-GB" sz="1900" b="1" i="1" dirty="0" err="1" smtClean="0"/>
              <a:t>của</a:t>
            </a:r>
            <a:r>
              <a:rPr lang="en-GB" sz="1900" b="1" i="1" dirty="0" smtClean="0"/>
              <a:t> </a:t>
            </a:r>
            <a:r>
              <a:rPr lang="en-GB" sz="1900" b="1" i="1" dirty="0" err="1" smtClean="0"/>
              <a:t>bên</a:t>
            </a:r>
            <a:r>
              <a:rPr lang="en-GB" sz="1900" b="1" i="1" dirty="0" smtClean="0"/>
              <a:t> </a:t>
            </a:r>
            <a:r>
              <a:rPr lang="en-GB" sz="1900" b="1" i="1" dirty="0" err="1" smtClean="0"/>
              <a:t>thứ</a:t>
            </a:r>
            <a:r>
              <a:rPr lang="en-GB" sz="1900" b="1" i="1" dirty="0" smtClean="0"/>
              <a:t> </a:t>
            </a:r>
            <a:r>
              <a:rPr lang="en-GB" sz="1900" b="1" i="1" dirty="0" err="1" smtClean="0"/>
              <a:t>ba</a:t>
            </a:r>
            <a:r>
              <a:rPr lang="en-GB" sz="1900" b="1" i="1" dirty="0" smtClean="0"/>
              <a:t> </a:t>
            </a:r>
            <a:r>
              <a:rPr lang="en-GB" sz="1900" b="1" i="1" dirty="0" err="1" smtClean="0"/>
              <a:t>mà</a:t>
            </a:r>
            <a:r>
              <a:rPr lang="en-GB" sz="1900" b="1" i="1" dirty="0" smtClean="0"/>
              <a:t> </a:t>
            </a:r>
            <a:r>
              <a:rPr lang="en-GB" sz="1900" b="1" i="1" dirty="0" err="1" smtClean="0"/>
              <a:t>có</a:t>
            </a:r>
            <a:r>
              <a:rPr lang="en-GB" sz="1900" b="1" i="1" dirty="0" smtClean="0"/>
              <a:t> </a:t>
            </a:r>
            <a:r>
              <a:rPr lang="en-GB" sz="1900" b="1" i="1" dirty="0" err="1" smtClean="0"/>
              <a:t>nội</a:t>
            </a:r>
            <a:r>
              <a:rPr lang="en-GB" sz="1900" b="1" i="1" dirty="0" smtClean="0"/>
              <a:t> dung </a:t>
            </a:r>
            <a:r>
              <a:rPr lang="en-GB" sz="1900" b="1" i="1" dirty="0" err="1" smtClean="0"/>
              <a:t>về</a:t>
            </a:r>
            <a:r>
              <a:rPr lang="en-GB" sz="1900" b="1" i="1" dirty="0" smtClean="0"/>
              <a:t> </a:t>
            </a:r>
            <a:r>
              <a:rPr lang="en-GB" sz="1900" b="1" i="1" dirty="0" err="1" smtClean="0"/>
              <a:t>tuân</a:t>
            </a:r>
            <a:r>
              <a:rPr lang="en-GB" sz="1900" b="1" i="1" dirty="0" smtClean="0"/>
              <a:t> </a:t>
            </a:r>
            <a:r>
              <a:rPr lang="en-GB" sz="1900" b="1" i="1" dirty="0" err="1" smtClean="0"/>
              <a:t>thủ</a:t>
            </a:r>
            <a:r>
              <a:rPr lang="en-GB" sz="1900" b="1" i="1" dirty="0" smtClean="0"/>
              <a:t> </a:t>
            </a:r>
            <a:r>
              <a:rPr lang="en-GB" sz="1900" b="1" i="1" dirty="0" err="1" smtClean="0"/>
              <a:t>luật</a:t>
            </a:r>
            <a:r>
              <a:rPr lang="en-GB" sz="1900" b="1" i="1" dirty="0" smtClean="0"/>
              <a:t> </a:t>
            </a:r>
            <a:r>
              <a:rPr lang="en-GB" sz="1900" b="1" i="1" dirty="0" err="1" smtClean="0"/>
              <a:t>áp</a:t>
            </a:r>
            <a:r>
              <a:rPr lang="en-GB" sz="1900" b="1" i="1" dirty="0" smtClean="0"/>
              <a:t> </a:t>
            </a:r>
            <a:r>
              <a:rPr lang="en-GB" sz="1900" b="1" i="1" dirty="0" err="1" smtClean="0"/>
              <a:t>dụng</a:t>
            </a:r>
            <a:r>
              <a:rPr lang="en-GB" sz="1900" b="1" i="1" dirty="0" smtClean="0"/>
              <a:t>’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 err="1" smtClean="0"/>
              <a:t>Chỉ</a:t>
            </a:r>
            <a:r>
              <a:rPr lang="en-GB" sz="2000" dirty="0" smtClean="0"/>
              <a:t> </a:t>
            </a:r>
            <a:r>
              <a:rPr lang="en-GB" sz="2000" dirty="0" err="1" smtClean="0"/>
              <a:t>có</a:t>
            </a:r>
            <a:r>
              <a:rPr lang="en-GB" sz="2000" dirty="0" smtClean="0"/>
              <a:t> </a:t>
            </a:r>
            <a:r>
              <a:rPr lang="en-GB" sz="2000" dirty="0" err="1" smtClean="0"/>
              <a:t>gỗ</a:t>
            </a:r>
            <a:r>
              <a:rPr lang="en-GB" sz="2000" dirty="0" smtClean="0"/>
              <a:t> </a:t>
            </a:r>
            <a:r>
              <a:rPr lang="en-GB" sz="2000" dirty="0" err="1" smtClean="0"/>
              <a:t>và</a:t>
            </a:r>
            <a:r>
              <a:rPr lang="en-GB" sz="2000" dirty="0" smtClean="0"/>
              <a:t> </a:t>
            </a:r>
            <a:r>
              <a:rPr lang="en-GB" sz="2000" dirty="0" err="1" smtClean="0"/>
              <a:t>sản</a:t>
            </a:r>
            <a:r>
              <a:rPr lang="en-GB" sz="2000" dirty="0" smtClean="0"/>
              <a:t> </a:t>
            </a:r>
            <a:r>
              <a:rPr lang="en-GB" sz="2000" dirty="0" err="1" smtClean="0"/>
              <a:t>phẩm</a:t>
            </a:r>
            <a:r>
              <a:rPr lang="en-GB" sz="2000" dirty="0" smtClean="0"/>
              <a:t> </a:t>
            </a:r>
            <a:r>
              <a:rPr lang="en-GB" sz="2000" dirty="0" err="1" smtClean="0"/>
              <a:t>gỗ</a:t>
            </a:r>
            <a:r>
              <a:rPr lang="en-GB" sz="2000" dirty="0" smtClean="0"/>
              <a:t> </a:t>
            </a:r>
            <a:r>
              <a:rPr lang="en-GB" sz="2000" dirty="0" err="1" smtClean="0"/>
              <a:t>được</a:t>
            </a:r>
            <a:r>
              <a:rPr lang="en-GB" sz="2000" dirty="0" smtClean="0"/>
              <a:t> </a:t>
            </a:r>
            <a:r>
              <a:rPr lang="en-GB" sz="2000" dirty="0" err="1" smtClean="0"/>
              <a:t>cấp</a:t>
            </a:r>
            <a:r>
              <a:rPr lang="en-GB" sz="2000" dirty="0" smtClean="0"/>
              <a:t> </a:t>
            </a:r>
            <a:r>
              <a:rPr lang="en-GB" sz="2000" dirty="0" err="1" smtClean="0"/>
              <a:t>phép</a:t>
            </a:r>
            <a:r>
              <a:rPr lang="en-GB" sz="2000" dirty="0" smtClean="0"/>
              <a:t> FLEGT </a:t>
            </a:r>
            <a:r>
              <a:rPr lang="en-GB" sz="2000" dirty="0" err="1" smtClean="0"/>
              <a:t>hoặc</a:t>
            </a:r>
            <a:r>
              <a:rPr lang="en-GB" sz="2000" dirty="0" smtClean="0"/>
              <a:t> </a:t>
            </a:r>
            <a:r>
              <a:rPr lang="en-GB" sz="2000" dirty="0" err="1" smtClean="0"/>
              <a:t>có</a:t>
            </a:r>
            <a:r>
              <a:rPr lang="en-GB" sz="2000" dirty="0" smtClean="0"/>
              <a:t> </a:t>
            </a:r>
            <a:r>
              <a:rPr lang="en-GB" sz="2000" dirty="0" err="1" smtClean="0"/>
              <a:t>giấy</a:t>
            </a:r>
            <a:r>
              <a:rPr lang="en-GB" sz="2000" dirty="0" smtClean="0"/>
              <a:t> </a:t>
            </a:r>
            <a:r>
              <a:rPr lang="en-GB" sz="2000" dirty="0" err="1" smtClean="0"/>
              <a:t>phép</a:t>
            </a:r>
            <a:r>
              <a:rPr lang="en-GB" sz="2000" dirty="0" smtClean="0"/>
              <a:t> CITES </a:t>
            </a:r>
            <a:r>
              <a:rPr lang="en-GB" sz="2000" dirty="0" err="1" smtClean="0"/>
              <a:t>được</a:t>
            </a:r>
            <a:r>
              <a:rPr lang="en-GB" sz="2000" dirty="0" smtClean="0"/>
              <a:t> </a:t>
            </a:r>
            <a:r>
              <a:rPr lang="en-GB" sz="2000" dirty="0" err="1" smtClean="0"/>
              <a:t>coi</a:t>
            </a:r>
            <a:r>
              <a:rPr lang="en-GB" sz="2000" dirty="0" smtClean="0"/>
              <a:t> </a:t>
            </a:r>
            <a:r>
              <a:rPr lang="en-GB" sz="2000" dirty="0" err="1" smtClean="0"/>
              <a:t>là</a:t>
            </a:r>
            <a:r>
              <a:rPr lang="en-GB" sz="2000" dirty="0" smtClean="0"/>
              <a:t> </a:t>
            </a:r>
            <a:r>
              <a:rPr lang="en-GB" sz="2000" dirty="0" err="1" smtClean="0"/>
              <a:t>tuân</a:t>
            </a:r>
            <a:r>
              <a:rPr lang="en-GB" sz="2000" dirty="0" smtClean="0"/>
              <a:t> </a:t>
            </a:r>
            <a:r>
              <a:rPr lang="en-GB" sz="2000" dirty="0" err="1" smtClean="0"/>
              <a:t>thủ</a:t>
            </a:r>
            <a:r>
              <a:rPr lang="en-GB" sz="2000" dirty="0" smtClean="0"/>
              <a:t> Quy </a:t>
            </a:r>
            <a:r>
              <a:rPr lang="en-GB" sz="2000" dirty="0" err="1" smtClean="0"/>
              <a:t>định</a:t>
            </a:r>
            <a:r>
              <a:rPr lang="en-GB" sz="2000" dirty="0" smtClean="0"/>
              <a:t> </a:t>
            </a:r>
            <a:r>
              <a:rPr lang="en-GB" sz="2000" dirty="0" err="1" smtClean="0"/>
              <a:t>về</a:t>
            </a:r>
            <a:r>
              <a:rPr lang="en-GB" sz="2000" dirty="0" smtClean="0"/>
              <a:t> </a:t>
            </a:r>
            <a:r>
              <a:rPr lang="en-GB" sz="2000" dirty="0" err="1" smtClean="0"/>
              <a:t>gỗ</a:t>
            </a:r>
            <a:r>
              <a:rPr lang="en-GB" sz="2000" dirty="0" smtClean="0"/>
              <a:t> </a:t>
            </a:r>
            <a:r>
              <a:rPr lang="en-GB" sz="2000" dirty="0" err="1" smtClean="0"/>
              <a:t>của</a:t>
            </a:r>
            <a:r>
              <a:rPr lang="en-GB" sz="2000" dirty="0" smtClean="0"/>
              <a:t> EU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6165" y="1828800"/>
            <a:ext cx="3908425" cy="3760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5105400" y="2057400"/>
            <a:ext cx="3352800" cy="654144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err="1" smtClean="0">
                <a:ln w="3175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Tahoma" panose="020B0604030504040204" pitchFamily="34" charset="0"/>
                <a:cs typeface="Tahoma" panose="020B0604030504040204" pitchFamily="34" charset="0"/>
              </a:rPr>
              <a:t>Đơn</a:t>
            </a:r>
            <a:r>
              <a:rPr lang="en-US" sz="5400" b="1" dirty="0" smtClean="0">
                <a:ln w="3175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5400" b="1" dirty="0" err="1" smtClean="0">
                <a:ln w="3175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Tahoma" panose="020B0604030504040204" pitchFamily="34" charset="0"/>
                <a:cs typeface="Tahoma" panose="020B0604030504040204" pitchFamily="34" charset="0"/>
              </a:rPr>
              <a:t>vị</a:t>
            </a:r>
            <a:r>
              <a:rPr lang="en-US" sz="5400" b="1" dirty="0" smtClean="0">
                <a:ln w="3175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5400" b="1" dirty="0" err="1" smtClean="0">
                <a:ln w="3175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Tahoma" panose="020B0604030504040204" pitchFamily="34" charset="0"/>
                <a:cs typeface="Tahoma" panose="020B0604030504040204" pitchFamily="34" charset="0"/>
              </a:rPr>
              <a:t>đánh</a:t>
            </a:r>
            <a:r>
              <a:rPr lang="en-US" sz="5400" b="1" dirty="0" smtClean="0">
                <a:ln w="3175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5400" b="1" dirty="0" err="1" smtClean="0">
                <a:ln w="3175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Tahoma" panose="020B0604030504040204" pitchFamily="34" charset="0"/>
                <a:cs typeface="Tahoma" panose="020B0604030504040204" pitchFamily="34" charset="0"/>
              </a:rPr>
              <a:t>giá</a:t>
            </a:r>
            <a:r>
              <a:rPr lang="en-US" sz="5400" b="1" dirty="0" smtClean="0">
                <a:ln w="3175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5400" b="1" dirty="0" err="1" smtClean="0">
                <a:ln w="3175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Tahoma" panose="020B0604030504040204" pitchFamily="34" charset="0"/>
                <a:cs typeface="Tahoma" panose="020B0604030504040204" pitchFamily="34" charset="0"/>
              </a:rPr>
              <a:t>độc</a:t>
            </a:r>
            <a:r>
              <a:rPr lang="en-US" sz="5400" b="1" dirty="0" smtClean="0">
                <a:ln w="3175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5400" b="1" dirty="0" err="1" smtClean="0">
                <a:ln w="3175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Tahoma" panose="020B0604030504040204" pitchFamily="34" charset="0"/>
                <a:cs typeface="Tahoma" panose="020B0604030504040204" pitchFamily="34" charset="0"/>
              </a:rPr>
              <a:t>lập</a:t>
            </a:r>
            <a:r>
              <a:rPr lang="en-US" sz="5400" b="1" dirty="0" smtClean="0">
                <a:ln w="3175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en-US" sz="5400" b="1" dirty="0">
              <a:ln w="3175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07012" y="2798719"/>
            <a:ext cx="3026735" cy="554081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NĂNG LỰC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307012" y="3799025"/>
            <a:ext cx="3026733" cy="647091"/>
          </a:xfrm>
          <a:prstGeom prst="rect">
            <a:avLst/>
          </a:prstGeom>
          <a:noFill/>
        </p:spPr>
        <p:txBody>
          <a:bodyPr wrap="none" numCol="1">
            <a:prstTxWarp prst="textPlai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SỰ ỦY </a:t>
            </a: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NHIỆM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250101" y="3265625"/>
            <a:ext cx="3140556" cy="533400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CHUYÊN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MÔN 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307011" y="4446116"/>
            <a:ext cx="3051545" cy="584182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cs typeface="Tahoma" panose="020B0604030504040204" pitchFamily="34" charset="0"/>
              </a:rPr>
              <a:t>ISO GUIDES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cs typeface="Tahoma" panose="020B0604030504040204" pitchFamily="34" charset="0"/>
              </a:rPr>
              <a:t>/ ISEAL CODES 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anose="020B0A0402010202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Tuân</a:t>
            </a:r>
            <a:r>
              <a:rPr lang="en-GB" dirty="0"/>
              <a:t> </a:t>
            </a:r>
            <a:r>
              <a:rPr lang="en-GB" dirty="0" err="1"/>
              <a:t>thủ</a:t>
            </a:r>
            <a:r>
              <a:rPr lang="en-GB" dirty="0"/>
              <a:t> </a:t>
            </a:r>
            <a:r>
              <a:rPr lang="en-GB" dirty="0" err="1"/>
              <a:t>theo</a:t>
            </a:r>
            <a:r>
              <a:rPr lang="en-GB" dirty="0"/>
              <a:t> </a:t>
            </a:r>
            <a:r>
              <a:rPr lang="en-GB" dirty="0" err="1"/>
              <a:t>Quy</a:t>
            </a:r>
            <a:r>
              <a:rPr lang="en-GB" dirty="0"/>
              <a:t> </a:t>
            </a:r>
            <a:r>
              <a:rPr lang="en-GB" dirty="0" err="1"/>
              <a:t>định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2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Content Placeholder 2"/>
          <p:cNvSpPr>
            <a:spLocks noGrp="1"/>
          </p:cNvSpPr>
          <p:nvPr>
            <p:ph idx="1"/>
          </p:nvPr>
        </p:nvSpPr>
        <p:spPr>
          <a:xfrm>
            <a:off x="304800" y="2209800"/>
            <a:ext cx="48768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dirty="0" err="1" smtClean="0"/>
              <a:t>Những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chương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trình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này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có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thể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được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xem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xét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trong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quy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trình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đánh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giá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và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giảm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thiểu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rủi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ro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khi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chúng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đáp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ứng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những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tiêu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chí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sau</a:t>
            </a:r>
            <a:endParaRPr lang="en-GB" altLang="en-US" dirty="0" smtClean="0"/>
          </a:p>
          <a:p>
            <a:pPr marL="842963" lvl="1" indent="-457200" eaLnBrk="1" hangingPunct="1">
              <a:buFont typeface="Calibri" pitchFamily="34" charset="0"/>
              <a:buAutoNum type="arabicPeriod"/>
            </a:pPr>
            <a:r>
              <a:rPr lang="en-GB" altLang="en-US" dirty="0" smtClean="0"/>
              <a:t>Công </a:t>
            </a:r>
            <a:r>
              <a:rPr lang="en-GB" altLang="en-US" dirty="0" err="1" smtClean="0"/>
              <a:t>bố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hệ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thống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những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yêu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cầu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tiêu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chuẩn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trong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đó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những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yêu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cầu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này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ít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nhất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phải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bao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gồm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toàn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bộ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nội</a:t>
            </a:r>
            <a:r>
              <a:rPr lang="en-GB" altLang="en-US" dirty="0" smtClean="0"/>
              <a:t> dung </a:t>
            </a:r>
            <a:r>
              <a:rPr lang="en-GB" altLang="en-US" dirty="0" err="1" smtClean="0"/>
              <a:t>về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luật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áp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dụng</a:t>
            </a:r>
            <a:endParaRPr lang="en-GB" altLang="en-US" dirty="0" smtClean="0"/>
          </a:p>
          <a:p>
            <a:pPr marL="842963" lvl="1" indent="-457200" eaLnBrk="1" hangingPunct="1">
              <a:buFont typeface="Calibri" pitchFamily="34" charset="0"/>
              <a:buAutoNum type="arabicPeriod"/>
            </a:pPr>
            <a:r>
              <a:rPr lang="en-GB" altLang="en-US" dirty="0" err="1" smtClean="0"/>
              <a:t>Các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cuộc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kiểm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thích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hợp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bao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gồm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kiểm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thực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địa</a:t>
            </a:r>
            <a:r>
              <a:rPr lang="en-GB" altLang="en-US" dirty="0" smtClean="0"/>
              <a:t>, do </a:t>
            </a:r>
            <a:r>
              <a:rPr lang="en-GB" altLang="en-US" dirty="0" err="1" smtClean="0"/>
              <a:t>bên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thứ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thực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hiện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định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kỳ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nhưng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không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quá</a:t>
            </a:r>
            <a:r>
              <a:rPr lang="en-GB" altLang="en-US" dirty="0" smtClean="0"/>
              <a:t> 12 </a:t>
            </a:r>
            <a:r>
              <a:rPr lang="en-GB" altLang="en-US" dirty="0" err="1" smtClean="0"/>
              <a:t>tháng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để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xác</a:t>
            </a:r>
            <a:r>
              <a:rPr lang="en-GB" altLang="en-US" dirty="0" smtClean="0"/>
              <a:t> minh </a:t>
            </a:r>
            <a:r>
              <a:rPr lang="en-GB" altLang="en-US" dirty="0" err="1" smtClean="0"/>
              <a:t>luật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áp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dụng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có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được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tuân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thủ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không</a:t>
            </a:r>
            <a:endParaRPr lang="en-GB" altLang="en-US" dirty="0" smtClean="0"/>
          </a:p>
          <a:p>
            <a:pPr marL="842963" lvl="1" indent="-457200" eaLnBrk="1" hangingPunct="1">
              <a:buFont typeface="Calibri" pitchFamily="34" charset="0"/>
              <a:buAutoNum type="arabicPeriod"/>
            </a:pPr>
            <a:endParaRPr lang="en-GB" altLang="en-US" dirty="0" smtClean="0"/>
          </a:p>
          <a:p>
            <a:pPr eaLnBrk="1" hangingPunct="1"/>
            <a:endParaRPr lang="en-US" alt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52400" y="1295400"/>
            <a:ext cx="8991600" cy="381000"/>
          </a:xfrm>
        </p:spPr>
        <p:txBody>
          <a:bodyPr/>
          <a:lstStyle/>
          <a:p>
            <a:r>
              <a:rPr lang="en-GB" dirty="0" err="1"/>
              <a:t>Vai</a:t>
            </a:r>
            <a:r>
              <a:rPr lang="en-GB" dirty="0"/>
              <a:t> </a:t>
            </a:r>
            <a:r>
              <a:rPr lang="en-GB" dirty="0" err="1"/>
              <a:t>trò</a:t>
            </a:r>
            <a:r>
              <a:rPr lang="en-GB" dirty="0"/>
              <a:t> </a:t>
            </a:r>
            <a:r>
              <a:rPr lang="en-GB" dirty="0" err="1"/>
              <a:t>của</a:t>
            </a:r>
            <a:r>
              <a:rPr lang="en-GB" dirty="0"/>
              <a:t> </a:t>
            </a:r>
            <a:r>
              <a:rPr lang="en-GB" dirty="0" err="1"/>
              <a:t>các</a:t>
            </a:r>
            <a:r>
              <a:rPr lang="en-GB" dirty="0"/>
              <a:t> </a:t>
            </a:r>
            <a:r>
              <a:rPr lang="en-GB" dirty="0" err="1"/>
              <a:t>chương</a:t>
            </a:r>
            <a:r>
              <a:rPr lang="en-GB" dirty="0"/>
              <a:t> </a:t>
            </a:r>
            <a:r>
              <a:rPr lang="en-GB" dirty="0" err="1"/>
              <a:t>trình</a:t>
            </a:r>
            <a:r>
              <a:rPr lang="en-GB" dirty="0"/>
              <a:t> </a:t>
            </a:r>
            <a:r>
              <a:rPr lang="en-GB" dirty="0" err="1"/>
              <a:t>chứng</a:t>
            </a:r>
            <a:r>
              <a:rPr lang="en-GB" dirty="0"/>
              <a:t> </a:t>
            </a:r>
            <a:r>
              <a:rPr lang="en-GB" dirty="0" err="1" smtClean="0"/>
              <a:t>nhận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&amp; </a:t>
            </a:r>
            <a:r>
              <a:rPr lang="en-GB" dirty="0" err="1" smtClean="0"/>
              <a:t>xác</a:t>
            </a:r>
            <a:r>
              <a:rPr lang="en-GB" dirty="0" smtClean="0"/>
              <a:t> minh do </a:t>
            </a:r>
            <a:r>
              <a:rPr lang="en-GB" dirty="0" err="1"/>
              <a:t>bên</a:t>
            </a:r>
            <a:r>
              <a:rPr lang="en-GB" dirty="0"/>
              <a:t> </a:t>
            </a:r>
            <a:r>
              <a:rPr lang="en-GB" dirty="0" err="1"/>
              <a:t>thứ</a:t>
            </a:r>
            <a:r>
              <a:rPr lang="en-GB" dirty="0"/>
              <a:t> </a:t>
            </a:r>
            <a:r>
              <a:rPr lang="en-GB" dirty="0" err="1" smtClean="0"/>
              <a:t>ba</a:t>
            </a:r>
            <a:r>
              <a:rPr lang="en-GB" dirty="0" smtClean="0"/>
              <a:t> </a:t>
            </a:r>
            <a:r>
              <a:rPr lang="en-GB" dirty="0" err="1" smtClean="0"/>
              <a:t>thực</a:t>
            </a:r>
            <a:r>
              <a:rPr lang="en-GB" dirty="0" smtClean="0"/>
              <a:t> </a:t>
            </a:r>
            <a:r>
              <a:rPr lang="en-GB" dirty="0" err="1" smtClean="0"/>
              <a:t>hiện</a:t>
            </a:r>
            <a:r>
              <a:rPr lang="en-GB" dirty="0" smtClean="0"/>
              <a:t> (1/2)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2057400"/>
            <a:ext cx="3562350" cy="3419475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90858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4876800" cy="4648200"/>
          </a:xfrm>
        </p:spPr>
        <p:txBody>
          <a:bodyPr rtlCol="0">
            <a:normAutofit lnSpcReduction="10000"/>
          </a:bodyPr>
          <a:lstStyle/>
          <a:p>
            <a:pPr eaLnBrk="1" hangingPunct="1"/>
            <a:r>
              <a:rPr lang="en-GB" altLang="en-US" dirty="0" err="1" smtClean="0"/>
              <a:t>Những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chương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trình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này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có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thể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được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xem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xét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trong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quy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trình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đánh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giá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và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giảm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thiểu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rủi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ro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khi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chúng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đáp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ứng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những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tiêu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chí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sau</a:t>
            </a:r>
            <a:endParaRPr lang="en-GB" altLang="en-US" dirty="0" smtClean="0"/>
          </a:p>
          <a:p>
            <a:pPr marL="842963" lvl="1" indent="-457200" eaLnBrk="1" fontAlgn="auto" hangingPunct="1"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en-GB" dirty="0" err="1" smtClean="0"/>
              <a:t>Bao</a:t>
            </a:r>
            <a:r>
              <a:rPr lang="en-GB" dirty="0" smtClean="0"/>
              <a:t> </a:t>
            </a:r>
            <a:r>
              <a:rPr lang="en-GB" dirty="0" err="1" smtClean="0"/>
              <a:t>gồm</a:t>
            </a:r>
            <a:r>
              <a:rPr lang="en-GB" dirty="0" smtClean="0"/>
              <a:t> </a:t>
            </a:r>
            <a:r>
              <a:rPr lang="en-GB" dirty="0" err="1" smtClean="0"/>
              <a:t>phương</a:t>
            </a:r>
            <a:r>
              <a:rPr lang="en-GB" dirty="0" smtClean="0"/>
              <a:t> </a:t>
            </a:r>
            <a:r>
              <a:rPr lang="en-GB" dirty="0" err="1" smtClean="0"/>
              <a:t>pháp</a:t>
            </a:r>
            <a:r>
              <a:rPr lang="en-GB" dirty="0" smtClean="0"/>
              <a:t> (</a:t>
            </a:r>
            <a:r>
              <a:rPr lang="en-GB" dirty="0" err="1" smtClean="0"/>
              <a:t>xác</a:t>
            </a:r>
            <a:r>
              <a:rPr lang="en-GB" dirty="0" smtClean="0"/>
              <a:t> minh </a:t>
            </a:r>
            <a:r>
              <a:rPr lang="en-GB" dirty="0" err="1" smtClean="0"/>
              <a:t>bởi</a:t>
            </a:r>
            <a:r>
              <a:rPr lang="en-GB" dirty="0" smtClean="0"/>
              <a:t> </a:t>
            </a:r>
            <a:r>
              <a:rPr lang="en-GB" dirty="0" err="1" smtClean="0"/>
              <a:t>bên</a:t>
            </a:r>
            <a:r>
              <a:rPr lang="en-GB" dirty="0" smtClean="0"/>
              <a:t> </a:t>
            </a:r>
            <a:r>
              <a:rPr lang="en-GB" dirty="0" err="1" smtClean="0"/>
              <a:t>thứ</a:t>
            </a:r>
            <a:r>
              <a:rPr lang="en-GB" dirty="0" smtClean="0"/>
              <a:t> </a:t>
            </a:r>
            <a:r>
              <a:rPr lang="en-GB" dirty="0" err="1" smtClean="0"/>
              <a:t>ba</a:t>
            </a:r>
            <a:r>
              <a:rPr lang="en-GB" dirty="0" smtClean="0"/>
              <a:t>) </a:t>
            </a:r>
            <a:r>
              <a:rPr lang="en-GB" dirty="0" err="1" smtClean="0"/>
              <a:t>để</a:t>
            </a:r>
            <a:r>
              <a:rPr lang="en-GB" dirty="0" smtClean="0"/>
              <a:t> </a:t>
            </a:r>
            <a:r>
              <a:rPr lang="en-GB" dirty="0" err="1" smtClean="0"/>
              <a:t>truy</a:t>
            </a:r>
            <a:r>
              <a:rPr lang="en-GB" dirty="0" smtClean="0"/>
              <a:t> </a:t>
            </a:r>
            <a:r>
              <a:rPr lang="en-GB" dirty="0" err="1" smtClean="0"/>
              <a:t>xuất</a:t>
            </a:r>
            <a:r>
              <a:rPr lang="en-GB" dirty="0" smtClean="0"/>
              <a:t> </a:t>
            </a:r>
            <a:r>
              <a:rPr lang="en-GB" dirty="0" err="1" smtClean="0"/>
              <a:t>nguồn</a:t>
            </a:r>
            <a:r>
              <a:rPr lang="en-GB" dirty="0" smtClean="0"/>
              <a:t> </a:t>
            </a:r>
            <a:r>
              <a:rPr lang="en-GB" dirty="0" err="1" smtClean="0"/>
              <a:t>gốc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sản</a:t>
            </a:r>
            <a:r>
              <a:rPr lang="en-GB" dirty="0" smtClean="0"/>
              <a:t> </a:t>
            </a:r>
            <a:r>
              <a:rPr lang="en-GB" dirty="0" err="1" smtClean="0"/>
              <a:t>phẩm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khai</a:t>
            </a:r>
            <a:r>
              <a:rPr lang="en-GB" dirty="0" smtClean="0"/>
              <a:t> </a:t>
            </a:r>
            <a:r>
              <a:rPr lang="en-GB" dirty="0" err="1" smtClean="0"/>
              <a:t>thác</a:t>
            </a:r>
            <a:r>
              <a:rPr lang="en-GB" dirty="0" smtClean="0"/>
              <a:t> </a:t>
            </a:r>
            <a:r>
              <a:rPr lang="en-GB" dirty="0" err="1" smtClean="0"/>
              <a:t>theo</a:t>
            </a:r>
            <a:r>
              <a:rPr lang="en-GB" dirty="0" smtClean="0"/>
              <a:t> </a:t>
            </a:r>
            <a:r>
              <a:rPr lang="en-GB" dirty="0" err="1" smtClean="0"/>
              <a:t>luật</a:t>
            </a:r>
            <a:r>
              <a:rPr lang="en-GB" dirty="0" smtClean="0"/>
              <a:t> </a:t>
            </a:r>
            <a:r>
              <a:rPr lang="en-GB" dirty="0" err="1" smtClean="0"/>
              <a:t>áp</a:t>
            </a:r>
            <a:r>
              <a:rPr lang="en-GB" dirty="0" smtClean="0"/>
              <a:t> </a:t>
            </a:r>
            <a:r>
              <a:rPr lang="en-GB" dirty="0" err="1" smtClean="0"/>
              <a:t>dụng</a:t>
            </a:r>
            <a:r>
              <a:rPr lang="en-GB" dirty="0" smtClean="0"/>
              <a:t> ở </a:t>
            </a:r>
            <a:r>
              <a:rPr lang="en-GB" dirty="0" err="1" smtClean="0"/>
              <a:t>bất</a:t>
            </a:r>
            <a:r>
              <a:rPr lang="en-GB" dirty="0" smtClean="0"/>
              <a:t> </a:t>
            </a:r>
            <a:r>
              <a:rPr lang="en-GB" dirty="0" err="1" smtClean="0"/>
              <a:t>kỳ</a:t>
            </a:r>
            <a:r>
              <a:rPr lang="en-GB" dirty="0" smtClean="0"/>
              <a:t> </a:t>
            </a:r>
            <a:r>
              <a:rPr lang="en-GB" dirty="0" err="1" smtClean="0"/>
              <a:t>điểm</a:t>
            </a:r>
            <a:r>
              <a:rPr lang="en-GB" dirty="0" smtClean="0"/>
              <a:t> </a:t>
            </a:r>
            <a:r>
              <a:rPr lang="en-GB" dirty="0" err="1" smtClean="0"/>
              <a:t>nào</a:t>
            </a:r>
            <a:r>
              <a:rPr lang="en-GB" dirty="0" smtClean="0"/>
              <a:t> </a:t>
            </a:r>
            <a:r>
              <a:rPr lang="en-GB" dirty="0" err="1" smtClean="0"/>
              <a:t>trên</a:t>
            </a:r>
            <a:r>
              <a:rPr lang="en-GB" dirty="0" smtClean="0"/>
              <a:t> </a:t>
            </a:r>
            <a:r>
              <a:rPr lang="en-GB" dirty="0" err="1" smtClean="0"/>
              <a:t>chuỗi</a:t>
            </a:r>
            <a:r>
              <a:rPr lang="en-GB" dirty="0" smtClean="0"/>
              <a:t> </a:t>
            </a:r>
            <a:r>
              <a:rPr lang="en-GB" dirty="0" err="1" smtClean="0"/>
              <a:t>cung</a:t>
            </a:r>
            <a:r>
              <a:rPr lang="en-GB" dirty="0" smtClean="0"/>
              <a:t> </a:t>
            </a:r>
            <a:r>
              <a:rPr lang="en-GB" dirty="0" err="1" smtClean="0"/>
              <a:t>ứng</a:t>
            </a:r>
            <a:endParaRPr lang="en-GB" dirty="0" smtClean="0"/>
          </a:p>
          <a:p>
            <a:pPr marL="842963" lvl="1" indent="-457200" eaLnBrk="1" fontAlgn="auto" hangingPunct="1">
              <a:spcAft>
                <a:spcPts val="0"/>
              </a:spcAft>
              <a:buFont typeface="+mj-lt"/>
              <a:buAutoNum type="arabicPeriod" startAt="4"/>
              <a:defRPr/>
            </a:pPr>
            <a:r>
              <a:rPr lang="en-GB" dirty="0" err="1" smtClean="0"/>
              <a:t>Bao</a:t>
            </a:r>
            <a:r>
              <a:rPr lang="en-GB" dirty="0" smtClean="0"/>
              <a:t> </a:t>
            </a:r>
            <a:r>
              <a:rPr lang="en-GB" dirty="0" err="1" smtClean="0"/>
              <a:t>gồm</a:t>
            </a:r>
            <a:r>
              <a:rPr lang="en-GB" dirty="0" smtClean="0"/>
              <a:t> </a:t>
            </a:r>
            <a:r>
              <a:rPr lang="en-GB" dirty="0" err="1" smtClean="0"/>
              <a:t>những</a:t>
            </a:r>
            <a:r>
              <a:rPr lang="en-GB" dirty="0" smtClean="0"/>
              <a:t> </a:t>
            </a:r>
            <a:r>
              <a:rPr lang="en-GB" dirty="0" err="1" smtClean="0"/>
              <a:t>kiểm</a:t>
            </a:r>
            <a:r>
              <a:rPr lang="en-GB" dirty="0" smtClean="0"/>
              <a:t> </a:t>
            </a:r>
            <a:r>
              <a:rPr lang="en-GB" dirty="0" err="1" smtClean="0"/>
              <a:t>soát</a:t>
            </a:r>
            <a:r>
              <a:rPr lang="en-GB" dirty="0" smtClean="0"/>
              <a:t>, </a:t>
            </a:r>
            <a:r>
              <a:rPr lang="en-GB" dirty="0" err="1" smtClean="0"/>
              <a:t>xác</a:t>
            </a:r>
            <a:r>
              <a:rPr lang="en-GB" dirty="0" smtClean="0"/>
              <a:t> minh </a:t>
            </a:r>
            <a:r>
              <a:rPr lang="en-GB" dirty="0" err="1" smtClean="0"/>
              <a:t>bởi</a:t>
            </a:r>
            <a:r>
              <a:rPr lang="en-GB" dirty="0" smtClean="0"/>
              <a:t> </a:t>
            </a:r>
            <a:r>
              <a:rPr lang="en-GB" dirty="0" err="1" smtClean="0"/>
              <a:t>bên</a:t>
            </a:r>
            <a:r>
              <a:rPr lang="en-GB" dirty="0" smtClean="0"/>
              <a:t> </a:t>
            </a:r>
            <a:r>
              <a:rPr lang="en-GB" dirty="0" err="1" smtClean="0"/>
              <a:t>thứ</a:t>
            </a:r>
            <a:r>
              <a:rPr lang="en-GB" dirty="0" smtClean="0"/>
              <a:t> </a:t>
            </a:r>
            <a:r>
              <a:rPr lang="en-GB" dirty="0" err="1" smtClean="0"/>
              <a:t>ba</a:t>
            </a:r>
            <a:r>
              <a:rPr lang="en-GB" dirty="0" smtClean="0"/>
              <a:t>, </a:t>
            </a:r>
            <a:r>
              <a:rPr lang="en-GB" dirty="0" err="1" smtClean="0"/>
              <a:t>nhằm</a:t>
            </a:r>
            <a:r>
              <a:rPr lang="en-GB" dirty="0" smtClean="0"/>
              <a:t> </a:t>
            </a:r>
            <a:r>
              <a:rPr lang="en-GB" dirty="0" err="1" smtClean="0"/>
              <a:t>đảm</a:t>
            </a:r>
            <a:r>
              <a:rPr lang="en-GB" dirty="0" smtClean="0"/>
              <a:t> </a:t>
            </a:r>
            <a:r>
              <a:rPr lang="en-GB" dirty="0" err="1" smtClean="0"/>
              <a:t>bảo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sản</a:t>
            </a:r>
            <a:r>
              <a:rPr lang="en-GB" dirty="0" smtClean="0"/>
              <a:t> </a:t>
            </a:r>
            <a:r>
              <a:rPr lang="en-GB" dirty="0" err="1" smtClean="0"/>
              <a:t>phẩm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không</a:t>
            </a:r>
            <a:r>
              <a:rPr lang="en-GB" dirty="0" smtClean="0"/>
              <a:t> </a:t>
            </a:r>
            <a:r>
              <a:rPr lang="en-GB" dirty="0" err="1" smtClean="0"/>
              <a:t>rõ</a:t>
            </a:r>
            <a:r>
              <a:rPr lang="en-GB" dirty="0" smtClean="0"/>
              <a:t> </a:t>
            </a:r>
            <a:r>
              <a:rPr lang="en-GB" dirty="0" err="1" smtClean="0"/>
              <a:t>nguồn</a:t>
            </a:r>
            <a:r>
              <a:rPr lang="en-GB" dirty="0" smtClean="0"/>
              <a:t> </a:t>
            </a:r>
            <a:r>
              <a:rPr lang="en-GB" dirty="0" err="1" smtClean="0"/>
              <a:t>gốc</a:t>
            </a:r>
            <a:r>
              <a:rPr lang="en-GB" dirty="0" smtClean="0"/>
              <a:t>, </a:t>
            </a:r>
            <a:r>
              <a:rPr lang="en-GB" dirty="0" err="1" smtClean="0"/>
              <a:t>hoặc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sản</a:t>
            </a:r>
            <a:r>
              <a:rPr lang="en-GB" dirty="0" smtClean="0"/>
              <a:t> </a:t>
            </a:r>
            <a:r>
              <a:rPr lang="en-GB" dirty="0" err="1" smtClean="0"/>
              <a:t>phẩm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khai</a:t>
            </a:r>
            <a:r>
              <a:rPr lang="en-GB" dirty="0" smtClean="0"/>
              <a:t> </a:t>
            </a:r>
            <a:r>
              <a:rPr lang="en-GB" dirty="0" err="1" smtClean="0"/>
              <a:t>thác</a:t>
            </a:r>
            <a:r>
              <a:rPr lang="en-GB" dirty="0" smtClean="0"/>
              <a:t> </a:t>
            </a:r>
            <a:r>
              <a:rPr lang="en-GB" dirty="0" err="1" smtClean="0"/>
              <a:t>bất</a:t>
            </a:r>
            <a:r>
              <a:rPr lang="en-GB" dirty="0" smtClean="0"/>
              <a:t> </a:t>
            </a:r>
            <a:r>
              <a:rPr lang="en-GB" dirty="0" err="1" smtClean="0"/>
              <a:t>hợp</a:t>
            </a:r>
            <a:r>
              <a:rPr lang="en-GB" dirty="0" smtClean="0"/>
              <a:t> </a:t>
            </a:r>
            <a:r>
              <a:rPr lang="en-GB" dirty="0" err="1" smtClean="0"/>
              <a:t>pháp</a:t>
            </a:r>
            <a:r>
              <a:rPr lang="en-GB" dirty="0" smtClean="0"/>
              <a:t>, </a:t>
            </a:r>
            <a:r>
              <a:rPr lang="en-GB" dirty="0" err="1" smtClean="0"/>
              <a:t>không</a:t>
            </a:r>
            <a:r>
              <a:rPr lang="en-GB" dirty="0" smtClean="0"/>
              <a:t> </a:t>
            </a:r>
            <a:r>
              <a:rPr lang="en-GB" dirty="0" err="1" smtClean="0"/>
              <a:t>đưa</a:t>
            </a:r>
            <a:r>
              <a:rPr lang="en-GB" dirty="0" smtClean="0"/>
              <a:t> </a:t>
            </a:r>
            <a:r>
              <a:rPr lang="en-GB" dirty="0" err="1" smtClean="0"/>
              <a:t>vào</a:t>
            </a:r>
            <a:r>
              <a:rPr lang="en-GB" dirty="0" smtClean="0"/>
              <a:t> </a:t>
            </a:r>
            <a:r>
              <a:rPr lang="en-GB" dirty="0" err="1" smtClean="0"/>
              <a:t>chuỗi</a:t>
            </a:r>
            <a:r>
              <a:rPr lang="en-GB" dirty="0" smtClean="0"/>
              <a:t> </a:t>
            </a:r>
            <a:r>
              <a:rPr lang="en-GB" dirty="0" err="1" smtClean="0"/>
              <a:t>cung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381000" y="1295400"/>
            <a:ext cx="7848600" cy="381000"/>
          </a:xfrm>
        </p:spPr>
        <p:txBody>
          <a:bodyPr/>
          <a:lstStyle/>
          <a:p>
            <a:r>
              <a:rPr lang="en-GB" dirty="0" err="1"/>
              <a:t>Vai</a:t>
            </a:r>
            <a:r>
              <a:rPr lang="en-GB" dirty="0"/>
              <a:t> </a:t>
            </a:r>
            <a:r>
              <a:rPr lang="en-GB" dirty="0" err="1"/>
              <a:t>trò</a:t>
            </a:r>
            <a:r>
              <a:rPr lang="en-GB" dirty="0"/>
              <a:t> </a:t>
            </a:r>
            <a:r>
              <a:rPr lang="en-GB" dirty="0" err="1"/>
              <a:t>của</a:t>
            </a:r>
            <a:r>
              <a:rPr lang="en-GB" dirty="0"/>
              <a:t> </a:t>
            </a:r>
            <a:r>
              <a:rPr lang="en-GB" dirty="0" err="1"/>
              <a:t>các</a:t>
            </a:r>
            <a:r>
              <a:rPr lang="en-GB" dirty="0"/>
              <a:t> </a:t>
            </a:r>
            <a:r>
              <a:rPr lang="en-GB" dirty="0" err="1"/>
              <a:t>chương</a:t>
            </a:r>
            <a:r>
              <a:rPr lang="en-GB" dirty="0"/>
              <a:t> </a:t>
            </a:r>
            <a:r>
              <a:rPr lang="en-GB" dirty="0" err="1"/>
              <a:t>trình</a:t>
            </a:r>
            <a:r>
              <a:rPr lang="en-GB" dirty="0"/>
              <a:t> </a:t>
            </a:r>
            <a:r>
              <a:rPr lang="en-GB" dirty="0" err="1"/>
              <a:t>chứng</a:t>
            </a:r>
            <a:r>
              <a:rPr lang="en-GB" dirty="0"/>
              <a:t> </a:t>
            </a:r>
            <a:r>
              <a:rPr lang="en-GB" dirty="0" err="1" smtClean="0"/>
              <a:t>nhận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&amp; </a:t>
            </a:r>
            <a:r>
              <a:rPr lang="en-GB" dirty="0" err="1" smtClean="0"/>
              <a:t>xác</a:t>
            </a:r>
            <a:r>
              <a:rPr lang="en-GB" dirty="0" smtClean="0"/>
              <a:t> minh do </a:t>
            </a:r>
            <a:r>
              <a:rPr lang="en-GB" dirty="0" err="1"/>
              <a:t>bên</a:t>
            </a:r>
            <a:r>
              <a:rPr lang="en-GB" dirty="0"/>
              <a:t> </a:t>
            </a:r>
            <a:r>
              <a:rPr lang="en-GB" dirty="0" err="1"/>
              <a:t>thứ</a:t>
            </a:r>
            <a:r>
              <a:rPr lang="en-GB" dirty="0"/>
              <a:t> </a:t>
            </a:r>
            <a:r>
              <a:rPr lang="en-GB" dirty="0" err="1" smtClean="0"/>
              <a:t>ba</a:t>
            </a:r>
            <a:r>
              <a:rPr lang="en-GB" dirty="0" smtClean="0"/>
              <a:t> </a:t>
            </a:r>
            <a:r>
              <a:rPr lang="en-GB" dirty="0" err="1" smtClean="0"/>
              <a:t>thực</a:t>
            </a:r>
            <a:r>
              <a:rPr lang="en-GB" dirty="0" smtClean="0"/>
              <a:t> </a:t>
            </a:r>
            <a:r>
              <a:rPr lang="en-GB" dirty="0" err="1" smtClean="0"/>
              <a:t>hiện</a:t>
            </a:r>
            <a:r>
              <a:rPr lang="en-GB" dirty="0" smtClean="0"/>
              <a:t> (2/2)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979" y="1981200"/>
            <a:ext cx="3695700" cy="336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80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752600"/>
            <a:ext cx="4941887" cy="4525963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err="1" smtClean="0"/>
              <a:t>Hội</a:t>
            </a:r>
            <a:r>
              <a:rPr lang="en-GB" dirty="0" smtClean="0"/>
              <a:t> </a:t>
            </a:r>
            <a:r>
              <a:rPr lang="en-GB" dirty="0" err="1" smtClean="0"/>
              <a:t>thương</a:t>
            </a:r>
            <a:r>
              <a:rPr lang="en-GB" dirty="0" smtClean="0"/>
              <a:t> </a:t>
            </a:r>
            <a:r>
              <a:rPr lang="en-GB" dirty="0" err="1" smtClean="0"/>
              <a:t>mãi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châu</a:t>
            </a:r>
            <a:r>
              <a:rPr lang="en-GB" dirty="0" smtClean="0"/>
              <a:t> </a:t>
            </a:r>
            <a:r>
              <a:rPr lang="en-GB" dirty="0" err="1" smtClean="0"/>
              <a:t>Âu</a:t>
            </a:r>
            <a:r>
              <a:rPr lang="en-GB" dirty="0" smtClean="0"/>
              <a:t> (ETTF) </a:t>
            </a:r>
            <a:r>
              <a:rPr lang="en-GB" dirty="0" err="1" smtClean="0"/>
              <a:t>đã</a:t>
            </a:r>
            <a:r>
              <a:rPr lang="en-GB" dirty="0" smtClean="0"/>
              <a:t> </a:t>
            </a:r>
            <a:r>
              <a:rPr lang="en-GB" dirty="0" err="1" smtClean="0"/>
              <a:t>đặt</a:t>
            </a:r>
            <a:r>
              <a:rPr lang="en-GB" dirty="0" smtClean="0"/>
              <a:t> </a:t>
            </a:r>
            <a:r>
              <a:rPr lang="en-GB" dirty="0" err="1" smtClean="0"/>
              <a:t>hàng</a:t>
            </a:r>
            <a:r>
              <a:rPr lang="en-GB" dirty="0" smtClean="0"/>
              <a:t> </a:t>
            </a:r>
            <a:r>
              <a:rPr lang="en-GB" dirty="0" err="1" smtClean="0"/>
              <a:t>Proforest</a:t>
            </a:r>
            <a:r>
              <a:rPr lang="en-GB" dirty="0" smtClean="0"/>
              <a:t> </a:t>
            </a:r>
            <a:r>
              <a:rPr lang="en-GB" dirty="0" err="1" smtClean="0"/>
              <a:t>đánh</a:t>
            </a:r>
            <a:r>
              <a:rPr lang="en-GB" dirty="0" smtClean="0"/>
              <a:t> </a:t>
            </a:r>
            <a:r>
              <a:rPr lang="en-GB" dirty="0" err="1" smtClean="0"/>
              <a:t>giá</a:t>
            </a:r>
            <a:r>
              <a:rPr lang="en-GB" dirty="0" smtClean="0"/>
              <a:t> </a:t>
            </a:r>
            <a:r>
              <a:rPr lang="en-GB" dirty="0" err="1" smtClean="0"/>
              <a:t>xem</a:t>
            </a:r>
            <a:r>
              <a:rPr lang="en-GB" dirty="0" smtClean="0"/>
              <a:t> </a:t>
            </a: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hệ</a:t>
            </a:r>
            <a:r>
              <a:rPr lang="en-GB" dirty="0" smtClean="0"/>
              <a:t> </a:t>
            </a:r>
            <a:r>
              <a:rPr lang="en-GB" dirty="0" err="1" smtClean="0"/>
              <a:t>thống</a:t>
            </a:r>
            <a:r>
              <a:rPr lang="en-GB" dirty="0" smtClean="0"/>
              <a:t> </a:t>
            </a:r>
            <a:r>
              <a:rPr lang="en-GB" dirty="0" err="1" smtClean="0"/>
              <a:t>chứng</a:t>
            </a:r>
            <a:r>
              <a:rPr lang="en-GB" dirty="0" smtClean="0"/>
              <a:t> </a:t>
            </a:r>
            <a:r>
              <a:rPr lang="en-GB" dirty="0" err="1" smtClean="0"/>
              <a:t>nhận</a:t>
            </a:r>
            <a:r>
              <a:rPr lang="en-GB" dirty="0" smtClean="0"/>
              <a:t>/</a:t>
            </a:r>
            <a:r>
              <a:rPr lang="en-GB" dirty="0" err="1" smtClean="0"/>
              <a:t>xác</a:t>
            </a:r>
            <a:r>
              <a:rPr lang="en-GB" dirty="0" smtClean="0"/>
              <a:t> minh </a:t>
            </a:r>
            <a:r>
              <a:rPr lang="en-GB" dirty="0" err="1" smtClean="0"/>
              <a:t>hiện</a:t>
            </a:r>
            <a:r>
              <a:rPr lang="en-GB" dirty="0" smtClean="0"/>
              <a:t> </a:t>
            </a:r>
            <a:r>
              <a:rPr lang="en-GB" dirty="0" err="1" smtClean="0"/>
              <a:t>tại</a:t>
            </a:r>
            <a:r>
              <a:rPr lang="en-GB" dirty="0" smtClean="0"/>
              <a:t> </a:t>
            </a:r>
            <a:r>
              <a:rPr lang="en-GB" dirty="0" err="1" smtClean="0"/>
              <a:t>có</a:t>
            </a:r>
            <a:r>
              <a:rPr lang="en-GB" dirty="0" smtClean="0"/>
              <a:t> </a:t>
            </a:r>
            <a:r>
              <a:rPr lang="en-GB" dirty="0" err="1" smtClean="0"/>
              <a:t>thể</a:t>
            </a:r>
            <a:r>
              <a:rPr lang="en-GB" dirty="0" smtClean="0"/>
              <a:t> </a:t>
            </a:r>
            <a:r>
              <a:rPr lang="en-GB" dirty="0" err="1" smtClean="0"/>
              <a:t>đảm</a:t>
            </a:r>
            <a:r>
              <a:rPr lang="en-GB" dirty="0" smtClean="0"/>
              <a:t> </a:t>
            </a:r>
            <a:r>
              <a:rPr lang="en-GB" dirty="0" err="1" smtClean="0"/>
              <a:t>bảo</a:t>
            </a:r>
            <a:r>
              <a:rPr lang="en-GB" dirty="0" smtClean="0"/>
              <a:t> </a:t>
            </a:r>
            <a:r>
              <a:rPr lang="en-GB" dirty="0" err="1" smtClean="0"/>
              <a:t>tuân</a:t>
            </a:r>
            <a:r>
              <a:rPr lang="en-GB" dirty="0" smtClean="0"/>
              <a:t> </a:t>
            </a:r>
            <a:r>
              <a:rPr lang="en-GB" dirty="0" err="1" smtClean="0"/>
              <a:t>thủ</a:t>
            </a:r>
            <a:r>
              <a:rPr lang="en-GB" dirty="0" smtClean="0"/>
              <a:t> </a:t>
            </a:r>
            <a:r>
              <a:rPr lang="en-GB" dirty="0" err="1" smtClean="0"/>
              <a:t>luật</a:t>
            </a:r>
            <a:r>
              <a:rPr lang="en-GB" dirty="0" smtClean="0"/>
              <a:t> </a:t>
            </a:r>
            <a:r>
              <a:rPr lang="en-GB" dirty="0" err="1" smtClean="0"/>
              <a:t>áp</a:t>
            </a:r>
            <a:r>
              <a:rPr lang="en-GB" dirty="0" smtClean="0"/>
              <a:t> </a:t>
            </a:r>
            <a:r>
              <a:rPr lang="en-GB" dirty="0" err="1" smtClean="0"/>
              <a:t>dụng</a:t>
            </a:r>
            <a:r>
              <a:rPr lang="en-GB" dirty="0" smtClean="0"/>
              <a:t> </a:t>
            </a:r>
            <a:r>
              <a:rPr lang="en-GB" dirty="0" err="1" smtClean="0"/>
              <a:t>theo</a:t>
            </a:r>
            <a:r>
              <a:rPr lang="en-GB" dirty="0" smtClean="0"/>
              <a:t> </a:t>
            </a:r>
            <a:r>
              <a:rPr lang="en-GB" dirty="0" err="1" smtClean="0"/>
              <a:t>yêu</a:t>
            </a:r>
            <a:r>
              <a:rPr lang="en-GB" dirty="0" smtClean="0"/>
              <a:t> </a:t>
            </a:r>
            <a:r>
              <a:rPr lang="en-GB" dirty="0" err="1" smtClean="0"/>
              <a:t>cẩu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EUTR </a:t>
            </a:r>
            <a:r>
              <a:rPr lang="en-GB" dirty="0" err="1" smtClean="0"/>
              <a:t>đến</a:t>
            </a:r>
            <a:r>
              <a:rPr lang="en-GB" dirty="0" smtClean="0"/>
              <a:t> </a:t>
            </a:r>
            <a:r>
              <a:rPr lang="en-GB" dirty="0" err="1" smtClean="0"/>
              <a:t>mức</a:t>
            </a:r>
            <a:r>
              <a:rPr lang="en-GB" dirty="0" smtClean="0"/>
              <a:t> </a:t>
            </a:r>
            <a:r>
              <a:rPr lang="en-GB" dirty="0" err="1" smtClean="0"/>
              <a:t>độ</a:t>
            </a:r>
            <a:r>
              <a:rPr lang="en-GB" dirty="0" smtClean="0"/>
              <a:t> </a:t>
            </a:r>
            <a:r>
              <a:rPr lang="en-GB" dirty="0" err="1" smtClean="0"/>
              <a:t>nào</a:t>
            </a:r>
            <a:r>
              <a:rPr lang="en-GB" dirty="0" smtClean="0"/>
              <a:t> </a:t>
            </a:r>
            <a:r>
              <a:rPr lang="en-GB" dirty="0" smtClean="0">
                <a:hlinkClick r:id="rId2"/>
              </a:rPr>
              <a:t>http://www.ettf.info/third-party-schemes-tested-against-eutr</a:t>
            </a:r>
            <a:endParaRPr lang="en-GB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GHI CHÚ: </a:t>
            </a:r>
            <a:r>
              <a:rPr lang="en-GB" dirty="0" err="1" smtClean="0"/>
              <a:t>không</a:t>
            </a:r>
            <a:r>
              <a:rPr lang="en-GB" dirty="0" smtClean="0"/>
              <a:t> </a:t>
            </a:r>
            <a:r>
              <a:rPr lang="en-GB" dirty="0" err="1" smtClean="0"/>
              <a:t>có</a:t>
            </a:r>
            <a:r>
              <a:rPr lang="en-GB" dirty="0" smtClean="0"/>
              <a:t> </a:t>
            </a:r>
            <a:r>
              <a:rPr lang="en-GB" dirty="0" err="1" smtClean="0"/>
              <a:t>bất</a:t>
            </a:r>
            <a:r>
              <a:rPr lang="en-GB" dirty="0" smtClean="0"/>
              <a:t> </a:t>
            </a:r>
            <a:r>
              <a:rPr lang="en-GB" dirty="0" err="1" smtClean="0"/>
              <a:t>kỳ</a:t>
            </a:r>
            <a:r>
              <a:rPr lang="en-GB" dirty="0" smtClean="0"/>
              <a:t> </a:t>
            </a:r>
            <a:r>
              <a:rPr lang="en-GB" dirty="0" err="1" smtClean="0"/>
              <a:t>xác</a:t>
            </a:r>
            <a:r>
              <a:rPr lang="en-GB" dirty="0" smtClean="0"/>
              <a:t> </a:t>
            </a:r>
            <a:r>
              <a:rPr lang="en-GB" dirty="0" err="1" smtClean="0"/>
              <a:t>nhận</a:t>
            </a:r>
            <a:r>
              <a:rPr lang="en-GB" dirty="0" smtClean="0"/>
              <a:t> </a:t>
            </a:r>
            <a:r>
              <a:rPr lang="en-GB" dirty="0" err="1" smtClean="0"/>
              <a:t>nào</a:t>
            </a:r>
            <a:r>
              <a:rPr lang="en-GB" dirty="0" smtClean="0"/>
              <a:t> </a:t>
            </a:r>
            <a:r>
              <a:rPr lang="en-GB" dirty="0" err="1" smtClean="0"/>
              <a:t>từ</a:t>
            </a:r>
            <a:r>
              <a:rPr lang="en-GB" dirty="0" smtClean="0"/>
              <a:t> </a:t>
            </a:r>
            <a:r>
              <a:rPr lang="en-GB" dirty="0" err="1" smtClean="0"/>
              <a:t>Ủy</a:t>
            </a:r>
            <a:r>
              <a:rPr lang="en-GB" dirty="0" smtClean="0"/>
              <a:t> ban </a:t>
            </a:r>
            <a:r>
              <a:rPr lang="en-GB" dirty="0" err="1" smtClean="0"/>
              <a:t>châu</a:t>
            </a:r>
            <a:r>
              <a:rPr lang="en-GB" dirty="0" smtClean="0"/>
              <a:t> </a:t>
            </a:r>
            <a:r>
              <a:rPr lang="en-GB" dirty="0" err="1" smtClean="0"/>
              <a:t>Âu</a:t>
            </a:r>
            <a:r>
              <a:rPr lang="en-GB" dirty="0" smtClean="0"/>
              <a:t> (EC) hay </a:t>
            </a:r>
            <a:r>
              <a:rPr lang="en-GB" dirty="0" err="1" smtClean="0"/>
              <a:t>cơ</a:t>
            </a:r>
            <a:r>
              <a:rPr lang="en-GB" dirty="0" smtClean="0"/>
              <a:t> </a:t>
            </a:r>
            <a:r>
              <a:rPr lang="en-GB" dirty="0" err="1" smtClean="0"/>
              <a:t>quan</a:t>
            </a:r>
            <a:r>
              <a:rPr lang="en-GB" dirty="0" smtClean="0"/>
              <a:t> </a:t>
            </a:r>
            <a:r>
              <a:rPr lang="en-GB" dirty="0" err="1" smtClean="0"/>
              <a:t>chức</a:t>
            </a:r>
            <a:r>
              <a:rPr lang="en-GB" dirty="0" smtClean="0"/>
              <a:t> </a:t>
            </a:r>
            <a:r>
              <a:rPr lang="en-GB" dirty="0" err="1" smtClean="0"/>
              <a:t>năng</a:t>
            </a:r>
            <a:r>
              <a:rPr lang="en-GB" dirty="0" smtClean="0"/>
              <a:t> </a:t>
            </a:r>
            <a:r>
              <a:rPr lang="en-GB" dirty="0" err="1" smtClean="0"/>
              <a:t>nào</a:t>
            </a:r>
            <a:r>
              <a:rPr lang="en-GB" dirty="0" smtClean="0"/>
              <a:t> </a:t>
            </a:r>
            <a:r>
              <a:rPr lang="en-GB" dirty="0" err="1" smtClean="0"/>
              <a:t>đối</a:t>
            </a:r>
            <a:r>
              <a:rPr lang="en-GB" dirty="0" smtClean="0"/>
              <a:t> </a:t>
            </a:r>
            <a:r>
              <a:rPr lang="en-GB" dirty="0" err="1" smtClean="0"/>
              <a:t>với</a:t>
            </a:r>
            <a:r>
              <a:rPr lang="en-GB" dirty="0" smtClean="0"/>
              <a:t> </a:t>
            </a:r>
            <a:r>
              <a:rPr lang="en-GB" dirty="0" err="1" smtClean="0"/>
              <a:t>kết</a:t>
            </a:r>
            <a:r>
              <a:rPr lang="en-GB" dirty="0" smtClean="0"/>
              <a:t> </a:t>
            </a:r>
            <a:r>
              <a:rPr lang="en-GB" dirty="0" err="1" smtClean="0"/>
              <a:t>quả</a:t>
            </a:r>
            <a:r>
              <a:rPr lang="en-GB" dirty="0" smtClean="0"/>
              <a:t> </a:t>
            </a:r>
            <a:r>
              <a:rPr lang="en-GB" dirty="0" err="1" smtClean="0"/>
              <a:t>đánh</a:t>
            </a:r>
            <a:r>
              <a:rPr lang="en-GB" dirty="0" smtClean="0"/>
              <a:t> </a:t>
            </a:r>
            <a:r>
              <a:rPr lang="en-GB" dirty="0" err="1" smtClean="0"/>
              <a:t>giá</a:t>
            </a:r>
            <a:endParaRPr lang="en-GB" dirty="0" smtClean="0"/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err="1" smtClean="0"/>
              <a:t>Đây</a:t>
            </a:r>
            <a:r>
              <a:rPr lang="en-GB" dirty="0" smtClean="0"/>
              <a:t> </a:t>
            </a:r>
            <a:r>
              <a:rPr lang="en-GB" dirty="0" err="1" smtClean="0"/>
              <a:t>chỉ</a:t>
            </a:r>
            <a:r>
              <a:rPr lang="en-GB" dirty="0" smtClean="0"/>
              <a:t> </a:t>
            </a:r>
            <a:r>
              <a:rPr lang="en-GB" dirty="0" err="1" smtClean="0"/>
              <a:t>là</a:t>
            </a:r>
            <a:r>
              <a:rPr lang="en-GB" dirty="0" smtClean="0"/>
              <a:t> </a:t>
            </a:r>
            <a:r>
              <a:rPr lang="en-GB" dirty="0" err="1" smtClean="0"/>
              <a:t>tài</a:t>
            </a:r>
            <a:r>
              <a:rPr lang="en-GB" dirty="0" smtClean="0"/>
              <a:t> </a:t>
            </a:r>
            <a:r>
              <a:rPr lang="en-GB" dirty="0" err="1" smtClean="0"/>
              <a:t>liệu</a:t>
            </a:r>
            <a:r>
              <a:rPr lang="en-GB" dirty="0" smtClean="0"/>
              <a:t> </a:t>
            </a:r>
            <a:r>
              <a:rPr lang="en-GB" dirty="0" err="1" smtClean="0"/>
              <a:t>tham</a:t>
            </a:r>
            <a:r>
              <a:rPr lang="en-GB" dirty="0" smtClean="0"/>
              <a:t> </a:t>
            </a:r>
            <a:r>
              <a:rPr lang="en-GB" dirty="0" err="1" smtClean="0"/>
              <a:t>khảo</a:t>
            </a:r>
            <a:r>
              <a:rPr lang="en-GB" dirty="0" smtClean="0"/>
              <a:t>, </a:t>
            </a:r>
            <a:r>
              <a:rPr lang="en-GB" dirty="0" err="1" smtClean="0"/>
              <a:t>sau</a:t>
            </a:r>
            <a:r>
              <a:rPr lang="en-GB" dirty="0" smtClean="0"/>
              <a:t> </a:t>
            </a:r>
            <a:r>
              <a:rPr lang="en-GB" dirty="0" err="1" smtClean="0"/>
              <a:t>cùng</a:t>
            </a:r>
            <a:r>
              <a:rPr lang="en-GB" dirty="0" smtClean="0"/>
              <a:t> </a:t>
            </a:r>
            <a:r>
              <a:rPr lang="en-GB" dirty="0" err="1" smtClean="0"/>
              <a:t>thì</a:t>
            </a:r>
            <a:r>
              <a:rPr lang="en-GB" dirty="0" smtClean="0"/>
              <a:t> </a:t>
            </a:r>
            <a:r>
              <a:rPr lang="en-GB" dirty="0" err="1" smtClean="0"/>
              <a:t>doanh</a:t>
            </a:r>
            <a:r>
              <a:rPr lang="en-GB" dirty="0" smtClean="0"/>
              <a:t> </a:t>
            </a:r>
            <a:r>
              <a:rPr lang="en-GB" dirty="0" err="1" smtClean="0"/>
              <a:t>nghiệp</a:t>
            </a:r>
            <a:r>
              <a:rPr lang="en-GB" dirty="0" smtClean="0"/>
              <a:t> (operators) </a:t>
            </a:r>
            <a:r>
              <a:rPr lang="en-GB" dirty="0" err="1" smtClean="0"/>
              <a:t>phải</a:t>
            </a:r>
            <a:r>
              <a:rPr lang="en-GB" dirty="0" smtClean="0"/>
              <a:t> </a:t>
            </a:r>
            <a:r>
              <a:rPr lang="en-GB" dirty="0" err="1" smtClean="0"/>
              <a:t>chịu</a:t>
            </a:r>
            <a:r>
              <a:rPr lang="en-GB" dirty="0" smtClean="0"/>
              <a:t> </a:t>
            </a:r>
            <a:r>
              <a:rPr lang="en-GB" dirty="0" err="1" smtClean="0"/>
              <a:t>trách</a:t>
            </a:r>
            <a:r>
              <a:rPr lang="en-GB" dirty="0" smtClean="0"/>
              <a:t> </a:t>
            </a:r>
            <a:r>
              <a:rPr lang="en-GB" dirty="0" err="1" smtClean="0"/>
              <a:t>nhiệm</a:t>
            </a:r>
            <a:r>
              <a:rPr lang="en-GB" dirty="0" smtClean="0"/>
              <a:t> </a:t>
            </a:r>
            <a:r>
              <a:rPr lang="en-GB" dirty="0" err="1" smtClean="0"/>
              <a:t>đưa</a:t>
            </a:r>
            <a:r>
              <a:rPr lang="en-GB" dirty="0" smtClean="0"/>
              <a:t> </a:t>
            </a:r>
            <a:r>
              <a:rPr lang="en-GB" dirty="0" err="1" smtClean="0"/>
              <a:t>ra</a:t>
            </a:r>
            <a:r>
              <a:rPr lang="en-GB" dirty="0" smtClean="0"/>
              <a:t> </a:t>
            </a:r>
            <a:r>
              <a:rPr lang="en-GB" dirty="0" err="1" smtClean="0"/>
              <a:t>nhận</a:t>
            </a:r>
            <a:r>
              <a:rPr lang="en-GB" dirty="0" smtClean="0"/>
              <a:t> </a:t>
            </a:r>
            <a:r>
              <a:rPr lang="en-GB" dirty="0" err="1" smtClean="0"/>
              <a:t>định</a:t>
            </a:r>
            <a:r>
              <a:rPr lang="en-GB" dirty="0" smtClean="0"/>
              <a:t> </a:t>
            </a:r>
            <a:r>
              <a:rPr lang="en-GB" dirty="0" err="1" smtClean="0"/>
              <a:t>về</a:t>
            </a:r>
            <a:r>
              <a:rPr lang="en-GB" dirty="0" smtClean="0"/>
              <a:t> </a:t>
            </a:r>
            <a:r>
              <a:rPr lang="en-GB" dirty="0" err="1" smtClean="0"/>
              <a:t>tính</a:t>
            </a:r>
            <a:r>
              <a:rPr lang="en-GB" dirty="0" smtClean="0"/>
              <a:t> </a:t>
            </a:r>
            <a:r>
              <a:rPr lang="en-GB" dirty="0" err="1" smtClean="0"/>
              <a:t>chính</a:t>
            </a:r>
            <a:r>
              <a:rPr lang="en-GB" dirty="0" smtClean="0"/>
              <a:t> </a:t>
            </a:r>
            <a:r>
              <a:rPr lang="en-GB" dirty="0" err="1" smtClean="0"/>
              <a:t>xác</a:t>
            </a:r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9087" y="1828800"/>
            <a:ext cx="3211513" cy="4332287"/>
          </a:xfrm>
          <a:prstGeom prst="rect">
            <a:avLst/>
          </a:prstGeom>
          <a:ln>
            <a:noFill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Đánh</a:t>
            </a:r>
            <a:r>
              <a:rPr lang="en-GB" dirty="0"/>
              <a:t> </a:t>
            </a:r>
            <a:r>
              <a:rPr lang="en-GB" dirty="0" err="1"/>
              <a:t>giá</a:t>
            </a:r>
            <a:r>
              <a:rPr lang="en-GB" dirty="0"/>
              <a:t> </a:t>
            </a:r>
            <a:r>
              <a:rPr lang="en-GB" dirty="0" err="1"/>
              <a:t>các</a:t>
            </a:r>
            <a:r>
              <a:rPr lang="en-GB" dirty="0"/>
              <a:t> </a:t>
            </a:r>
            <a:r>
              <a:rPr lang="en-GB" dirty="0" err="1"/>
              <a:t>chương</a:t>
            </a:r>
            <a:r>
              <a:rPr lang="en-GB" dirty="0"/>
              <a:t> </a:t>
            </a:r>
            <a:r>
              <a:rPr lang="en-GB" dirty="0" err="1"/>
              <a:t>trình</a:t>
            </a:r>
            <a:r>
              <a:rPr lang="en-GB" dirty="0"/>
              <a:t> </a:t>
            </a:r>
            <a:r>
              <a:rPr lang="en-GB" dirty="0" err="1"/>
              <a:t>chứng</a:t>
            </a:r>
            <a:r>
              <a:rPr lang="en-GB" dirty="0"/>
              <a:t> </a:t>
            </a:r>
            <a:r>
              <a:rPr lang="en-GB" dirty="0" err="1"/>
              <a:t>nhận</a:t>
            </a:r>
            <a:r>
              <a:rPr lang="en-GB" dirty="0"/>
              <a:t> </a:t>
            </a:r>
            <a:r>
              <a:rPr lang="en-GB" dirty="0" err="1"/>
              <a:t>và</a:t>
            </a:r>
            <a:r>
              <a:rPr lang="en-GB" dirty="0"/>
              <a:t> </a:t>
            </a:r>
            <a:r>
              <a:rPr lang="en-GB" dirty="0" err="1"/>
              <a:t>xác</a:t>
            </a:r>
            <a:r>
              <a:rPr lang="en-GB" dirty="0"/>
              <a:t> minh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83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9"/>
          <p:cNvSpPr>
            <a:spLocks noChangeArrowheads="1"/>
          </p:cNvSpPr>
          <p:nvPr/>
        </p:nvSpPr>
        <p:spPr bwMode="auto">
          <a:xfrm flipV="1">
            <a:off x="298149" y="1752599"/>
            <a:ext cx="8700102" cy="3505200"/>
          </a:xfrm>
          <a:prstGeom prst="rect">
            <a:avLst/>
          </a:prstGeom>
          <a:solidFill>
            <a:schemeClr val="accent3">
              <a:lumMod val="20000"/>
              <a:lumOff val="80000"/>
              <a:alpha val="50196"/>
            </a:schemeClr>
          </a:solidFill>
          <a:ln w="25400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6870"/>
            <a:ext cx="8382000" cy="485873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3200" b="1" dirty="0" err="1" smtClean="0"/>
              <a:t>Chương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trình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truy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nguyên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nguồn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gốc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gỗ</a:t>
            </a:r>
            <a:r>
              <a:rPr lang="en-GB" sz="3200" b="1" dirty="0" smtClean="0"/>
              <a:t> (Wood Tracking Programme) </a:t>
            </a:r>
            <a:r>
              <a:rPr lang="en-GB" sz="3200" dirty="0" err="1" smtClean="0"/>
              <a:t>của</a:t>
            </a:r>
            <a:r>
              <a:rPr lang="en-GB" sz="3200" dirty="0" smtClean="0"/>
              <a:t> GFS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3200" b="1" dirty="0" err="1" smtClean="0"/>
              <a:t>Xác</a:t>
            </a:r>
            <a:r>
              <a:rPr lang="en-GB" sz="3200" b="1" dirty="0" smtClean="0"/>
              <a:t> minh </a:t>
            </a:r>
            <a:r>
              <a:rPr lang="en-GB" sz="3200" b="1" dirty="0" err="1" smtClean="0"/>
              <a:t>nguồn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gốc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hợp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pháp</a:t>
            </a:r>
            <a:r>
              <a:rPr lang="en-GB" sz="3200" b="1" dirty="0" smtClean="0"/>
              <a:t> (VLO) </a:t>
            </a:r>
            <a:r>
              <a:rPr lang="en-GB" sz="3200" dirty="0" err="1" smtClean="0"/>
              <a:t>và</a:t>
            </a:r>
            <a:r>
              <a:rPr lang="en-GB" sz="3200" dirty="0" smtClean="0"/>
              <a:t> </a:t>
            </a:r>
            <a:r>
              <a:rPr lang="en-GB" sz="3200" b="1" dirty="0" err="1" smtClean="0"/>
              <a:t>Xác</a:t>
            </a:r>
            <a:r>
              <a:rPr lang="en-GB" sz="3200" b="1" dirty="0" smtClean="0"/>
              <a:t> minh </a:t>
            </a:r>
            <a:r>
              <a:rPr lang="en-GB" sz="3200" b="1" dirty="0" err="1" smtClean="0"/>
              <a:t>tuân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thủ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hợp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pháp</a:t>
            </a:r>
            <a:r>
              <a:rPr lang="en-GB" sz="3200" b="1" dirty="0" smtClean="0"/>
              <a:t> (VLC) </a:t>
            </a:r>
            <a:r>
              <a:rPr lang="en-GB" sz="3200" dirty="0" err="1" smtClean="0"/>
              <a:t>của</a:t>
            </a:r>
            <a:r>
              <a:rPr lang="en-GB" sz="3200" dirty="0" smtClean="0"/>
              <a:t> Rainforest Alliance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3200" b="1" dirty="0" err="1" smtClean="0"/>
              <a:t>Origine</a:t>
            </a:r>
            <a:r>
              <a:rPr lang="en-GB" sz="3200" b="1" dirty="0" smtClean="0"/>
              <a:t> et </a:t>
            </a:r>
            <a:r>
              <a:rPr lang="en-GB" sz="3200" b="1" dirty="0" err="1" smtClean="0"/>
              <a:t>Légalité</a:t>
            </a:r>
            <a:r>
              <a:rPr lang="en-GB" sz="3200" b="1" dirty="0" smtClean="0"/>
              <a:t> du Bois </a:t>
            </a:r>
            <a:r>
              <a:rPr lang="en-GB" sz="3200" dirty="0" smtClean="0"/>
              <a:t>(</a:t>
            </a:r>
            <a:r>
              <a:rPr lang="en-GB" sz="3200" dirty="0" err="1" smtClean="0"/>
              <a:t>nguồn</a:t>
            </a:r>
            <a:r>
              <a:rPr lang="en-GB" sz="3200" dirty="0" smtClean="0"/>
              <a:t> </a:t>
            </a:r>
            <a:r>
              <a:rPr lang="en-GB" sz="3200" dirty="0" err="1" smtClean="0"/>
              <a:t>gốc</a:t>
            </a:r>
            <a:r>
              <a:rPr lang="en-GB" sz="3200" dirty="0" smtClean="0"/>
              <a:t> </a:t>
            </a:r>
            <a:r>
              <a:rPr lang="en-GB" sz="3200" dirty="0" err="1" smtClean="0"/>
              <a:t>và</a:t>
            </a:r>
            <a:r>
              <a:rPr lang="en-GB" sz="3200" dirty="0" smtClean="0"/>
              <a:t> </a:t>
            </a:r>
            <a:r>
              <a:rPr lang="en-GB" sz="3200" dirty="0" err="1" smtClean="0"/>
              <a:t>gỗ</a:t>
            </a:r>
            <a:r>
              <a:rPr lang="en-GB" sz="3200" dirty="0" smtClean="0"/>
              <a:t> </a:t>
            </a:r>
            <a:r>
              <a:rPr lang="en-GB" sz="3200" dirty="0" err="1" smtClean="0"/>
              <a:t>hợp</a:t>
            </a:r>
            <a:r>
              <a:rPr lang="en-GB" sz="3200" dirty="0" smtClean="0"/>
              <a:t> </a:t>
            </a:r>
            <a:r>
              <a:rPr lang="en-GB" sz="3200" dirty="0" err="1" smtClean="0"/>
              <a:t>pháp</a:t>
            </a:r>
            <a:r>
              <a:rPr lang="en-GB" sz="3200" dirty="0" smtClean="0"/>
              <a:t>) </a:t>
            </a:r>
            <a:r>
              <a:rPr lang="en-GB" sz="3200" dirty="0" err="1" smtClean="0"/>
              <a:t>của</a:t>
            </a:r>
            <a:r>
              <a:rPr lang="en-GB" sz="3200" dirty="0" smtClean="0"/>
              <a:t> Bureau </a:t>
            </a:r>
            <a:r>
              <a:rPr lang="en-GB" sz="3200" dirty="0" err="1" smtClean="0"/>
              <a:t>Veritas</a:t>
            </a:r>
            <a:r>
              <a:rPr lang="en-GB" sz="3200" dirty="0" smtClean="0"/>
              <a:t>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3200" b="1" dirty="0" err="1" smtClean="0"/>
              <a:t>Xác</a:t>
            </a:r>
            <a:r>
              <a:rPr lang="en-GB" sz="3200" b="1" dirty="0" smtClean="0"/>
              <a:t> minh </a:t>
            </a:r>
            <a:r>
              <a:rPr lang="en-GB" sz="3200" b="1" dirty="0" err="1" smtClean="0"/>
              <a:t>gỗ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khai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thác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hợp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pháp</a:t>
            </a:r>
            <a:r>
              <a:rPr lang="en-GB" sz="3200" b="1" dirty="0" smtClean="0"/>
              <a:t> </a:t>
            </a:r>
            <a:r>
              <a:rPr lang="en-GB" sz="3200" dirty="0" err="1" smtClean="0"/>
              <a:t>của</a:t>
            </a:r>
            <a:r>
              <a:rPr lang="en-GB" sz="3200" dirty="0" smtClean="0"/>
              <a:t> SCS Global Services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3200" b="1" dirty="0" err="1" smtClean="0"/>
              <a:t>Hệ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thống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đảm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bảo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gỗ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hợp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pháp</a:t>
            </a:r>
            <a:r>
              <a:rPr lang="en-GB" sz="3200" b="1" dirty="0" smtClean="0"/>
              <a:t> </a:t>
            </a:r>
            <a:r>
              <a:rPr lang="en-GB" sz="3200" dirty="0" err="1" smtClean="0"/>
              <a:t>của</a:t>
            </a:r>
            <a:r>
              <a:rPr lang="en-GB" sz="3200" dirty="0" smtClean="0"/>
              <a:t> </a:t>
            </a:r>
            <a:r>
              <a:rPr lang="en-GB" sz="3200" dirty="0" err="1" smtClean="0"/>
              <a:t>CertiSource</a:t>
            </a:r>
            <a:endParaRPr lang="en-GB" sz="3200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3200" b="1" dirty="0" err="1" smtClean="0"/>
              <a:t>LegalSource</a:t>
            </a:r>
            <a:r>
              <a:rPr lang="en-GB" sz="3200" b="1" dirty="0" smtClean="0"/>
              <a:t> </a:t>
            </a:r>
            <a:r>
              <a:rPr lang="en-GB" sz="3200" dirty="0" err="1" smtClean="0"/>
              <a:t>của</a:t>
            </a:r>
            <a:r>
              <a:rPr lang="en-GB" sz="3200" dirty="0" smtClean="0"/>
              <a:t> </a:t>
            </a:r>
            <a:r>
              <a:rPr lang="en-GB" sz="3200" dirty="0" err="1" smtClean="0"/>
              <a:t>NEPCon</a:t>
            </a:r>
            <a:r>
              <a:rPr lang="en-GB" sz="3200" dirty="0" smtClean="0"/>
              <a:t>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3200" b="1" dirty="0" smtClean="0"/>
              <a:t>Forest Verification of Legal Compliance </a:t>
            </a:r>
            <a:r>
              <a:rPr lang="en-GB" sz="3200" dirty="0" err="1" smtClean="0"/>
              <a:t>của</a:t>
            </a:r>
            <a:r>
              <a:rPr lang="en-GB" sz="3200" dirty="0" smtClean="0"/>
              <a:t> </a:t>
            </a:r>
            <a:r>
              <a:rPr lang="en-GB" sz="3200" dirty="0" err="1" smtClean="0"/>
              <a:t>Hiệp</a:t>
            </a:r>
            <a:r>
              <a:rPr lang="en-GB" sz="3200" dirty="0" smtClean="0"/>
              <a:t> </a:t>
            </a:r>
            <a:r>
              <a:rPr lang="en-GB" sz="3200" dirty="0" err="1" smtClean="0"/>
              <a:t>hội</a:t>
            </a:r>
            <a:r>
              <a:rPr lang="en-GB" sz="3200" dirty="0" smtClean="0"/>
              <a:t> </a:t>
            </a:r>
            <a:r>
              <a:rPr lang="en-GB" sz="3200" dirty="0" err="1" smtClean="0"/>
              <a:t>thổ</a:t>
            </a:r>
            <a:r>
              <a:rPr lang="en-GB" sz="3200" dirty="0" smtClean="0"/>
              <a:t> </a:t>
            </a:r>
            <a:r>
              <a:rPr lang="en-GB" sz="3200" dirty="0" err="1" smtClean="0"/>
              <a:t>nhưỡng</a:t>
            </a:r>
            <a:r>
              <a:rPr lang="en-GB" sz="3200" dirty="0" smtClean="0"/>
              <a:t> </a:t>
            </a:r>
            <a:r>
              <a:rPr lang="en-GB" sz="3200" dirty="0"/>
              <a:t>(Soil Association Certification </a:t>
            </a:r>
            <a:r>
              <a:rPr lang="en-GB" sz="3200" dirty="0" smtClean="0"/>
              <a:t>Limited)</a:t>
            </a:r>
          </a:p>
          <a:p>
            <a:pPr marL="265113" indent="-265113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3200" b="1" dirty="0" err="1" smtClean="0"/>
              <a:t>Chương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trình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công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nhận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các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hệ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thống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chứng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nhận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lâm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nghiệp</a:t>
            </a:r>
            <a:r>
              <a:rPr lang="en-GB" sz="3200" b="1" dirty="0" smtClean="0"/>
              <a:t> </a:t>
            </a:r>
            <a:r>
              <a:rPr lang="en-GB" sz="3200" b="1" dirty="0"/>
              <a:t>(Programme for Endorsement of Forest Certification schemes </a:t>
            </a:r>
            <a:r>
              <a:rPr lang="en-GB" sz="3200" b="1" dirty="0" smtClean="0"/>
              <a:t>- PEFC) (</a:t>
            </a:r>
            <a:r>
              <a:rPr lang="en-GB" sz="3200" dirty="0" err="1" smtClean="0"/>
              <a:t>bao</a:t>
            </a:r>
            <a:r>
              <a:rPr lang="en-GB" sz="3200" dirty="0" smtClean="0"/>
              <a:t> </a:t>
            </a:r>
            <a:r>
              <a:rPr lang="en-GB" sz="3200" dirty="0" err="1" smtClean="0"/>
              <a:t>gồm</a:t>
            </a:r>
            <a:r>
              <a:rPr lang="en-GB" sz="3200" dirty="0" smtClean="0"/>
              <a:t> </a:t>
            </a:r>
            <a:r>
              <a:rPr lang="en-GB" sz="3200" dirty="0" err="1" smtClean="0"/>
              <a:t>cả</a:t>
            </a:r>
            <a:r>
              <a:rPr lang="en-GB" sz="3200" dirty="0" smtClean="0"/>
              <a:t> CSA </a:t>
            </a:r>
            <a:r>
              <a:rPr lang="en-GB" sz="3200" dirty="0" err="1" smtClean="0"/>
              <a:t>và</a:t>
            </a:r>
            <a:r>
              <a:rPr lang="en-GB" sz="3200" dirty="0" smtClean="0"/>
              <a:t> SFI +28 </a:t>
            </a:r>
            <a:r>
              <a:rPr lang="en-GB" sz="3200" dirty="0" err="1" smtClean="0"/>
              <a:t>hệ</a:t>
            </a:r>
            <a:r>
              <a:rPr lang="en-GB" sz="3200" dirty="0" smtClean="0"/>
              <a:t> </a:t>
            </a:r>
            <a:r>
              <a:rPr lang="en-GB" sz="3200" dirty="0" err="1" smtClean="0"/>
              <a:t>thống</a:t>
            </a:r>
            <a:r>
              <a:rPr lang="en-GB" sz="3200" dirty="0" smtClean="0"/>
              <a:t> </a:t>
            </a:r>
            <a:r>
              <a:rPr lang="en-GB" sz="3200" dirty="0" err="1" smtClean="0"/>
              <a:t>quốc</a:t>
            </a:r>
            <a:r>
              <a:rPr lang="en-GB" sz="3200" dirty="0" smtClean="0"/>
              <a:t> </a:t>
            </a:r>
            <a:r>
              <a:rPr lang="en-GB" sz="3200" dirty="0" err="1" smtClean="0"/>
              <a:t>gia</a:t>
            </a:r>
            <a:r>
              <a:rPr lang="en-GB" sz="3200" dirty="0" smtClean="0"/>
              <a:t>)</a:t>
            </a:r>
          </a:p>
          <a:p>
            <a:pPr marL="265113" indent="-265113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3200" b="1" dirty="0" smtClean="0"/>
              <a:t>Forest Stewardship Council (FSC®)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458200" cy="381000"/>
          </a:xfrm>
        </p:spPr>
        <p:txBody>
          <a:bodyPr/>
          <a:lstStyle/>
          <a:p>
            <a:r>
              <a:rPr lang="en-GB" dirty="0" err="1"/>
              <a:t>Các</a:t>
            </a:r>
            <a:r>
              <a:rPr lang="en-GB" dirty="0"/>
              <a:t> </a:t>
            </a:r>
            <a:r>
              <a:rPr lang="en-GB" dirty="0" err="1"/>
              <a:t>chương</a:t>
            </a:r>
            <a:r>
              <a:rPr lang="en-GB" dirty="0"/>
              <a:t> </a:t>
            </a:r>
            <a:r>
              <a:rPr lang="en-GB" dirty="0" err="1"/>
              <a:t>trình</a:t>
            </a:r>
            <a:r>
              <a:rPr lang="en-GB" dirty="0"/>
              <a:t> </a:t>
            </a:r>
            <a:r>
              <a:rPr lang="en-GB" dirty="0" err="1"/>
              <a:t>chứng</a:t>
            </a:r>
            <a:r>
              <a:rPr lang="en-GB" dirty="0"/>
              <a:t> </a:t>
            </a:r>
            <a:r>
              <a:rPr lang="en-GB" dirty="0" err="1"/>
              <a:t>nhận</a:t>
            </a:r>
            <a:r>
              <a:rPr lang="en-GB" dirty="0"/>
              <a:t>, </a:t>
            </a:r>
            <a:r>
              <a:rPr lang="en-GB" dirty="0" err="1"/>
              <a:t>xác</a:t>
            </a:r>
            <a:r>
              <a:rPr lang="en-GB" dirty="0"/>
              <a:t> minh </a:t>
            </a:r>
            <a:r>
              <a:rPr lang="en-GB" dirty="0" err="1"/>
              <a:t>được</a:t>
            </a:r>
            <a:r>
              <a:rPr lang="en-GB" dirty="0"/>
              <a:t> </a:t>
            </a:r>
            <a:r>
              <a:rPr lang="en-GB" dirty="0" err="1"/>
              <a:t>đánh</a:t>
            </a:r>
            <a:r>
              <a:rPr lang="en-GB" dirty="0"/>
              <a:t> </a:t>
            </a:r>
            <a:r>
              <a:rPr lang="en-GB" dirty="0" err="1"/>
              <a:t>giá</a:t>
            </a:r>
            <a:endParaRPr lang="en-US" dirty="0"/>
          </a:p>
        </p:txBody>
      </p:sp>
      <p:sp>
        <p:nvSpPr>
          <p:cNvPr id="13" name="TextBox 10"/>
          <p:cNvSpPr txBox="1"/>
          <p:nvPr/>
        </p:nvSpPr>
        <p:spPr>
          <a:xfrm rot="19998621">
            <a:off x="2716774" y="3223018"/>
            <a:ext cx="2679370" cy="461665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Limited availability</a:t>
            </a:r>
          </a:p>
        </p:txBody>
      </p:sp>
    </p:spTree>
    <p:extLst>
      <p:ext uri="{BB962C8B-B14F-4D97-AF65-F5344CB8AC3E}">
        <p14:creationId xmlns:p14="http://schemas.microsoft.com/office/powerpoint/2010/main" val="4022416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697565874F7A419035B3A2A5AA2B17" ma:contentTypeVersion="0" ma:contentTypeDescription="Create a new document." ma:contentTypeScope="" ma:versionID="8a5c323b4b73b751cf3c724d0204977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7F30A1B-D85C-419A-9F26-4EE47D213A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738EFF1-2B17-4144-BDB5-2C2D28377671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0086C72-DA2C-4242-8BAA-020374055CC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2208</Words>
  <Application>Microsoft Office PowerPoint</Application>
  <PresentationFormat>On-screen Show (4:3)</PresentationFormat>
  <Paragraphs>118</Paragraphs>
  <Slides>15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Office Theme</vt:lpstr>
      <vt:lpstr>2_Office Theme</vt:lpstr>
      <vt:lpstr>1_Office Theme</vt:lpstr>
      <vt:lpstr>Lưu ý về tuyên bố thông tin pháp lý</vt:lpstr>
      <vt:lpstr>PowerPoint Presentation</vt:lpstr>
      <vt:lpstr>Một vài thông tin (1/2)</vt:lpstr>
      <vt:lpstr>Một vài thông tin (2/2)</vt:lpstr>
      <vt:lpstr>Tuân thủ theo Quy định</vt:lpstr>
      <vt:lpstr>Vai trò của các chương trình chứng nhận &amp; xác minh do bên thứ ba thực hiện (1/2)</vt:lpstr>
      <vt:lpstr>Vai trò của các chương trình chứng nhận &amp; xác minh do bên thứ ba thực hiện (2/2)</vt:lpstr>
      <vt:lpstr>Đánh giá các chương trình chứng nhận và xác minh</vt:lpstr>
      <vt:lpstr>Các chương trình chứng nhận, xác minh được đánh giá</vt:lpstr>
      <vt:lpstr>Kết quả đánh giá (tháng 11 năm 2012)</vt:lpstr>
      <vt:lpstr>FSC &amp; PEFC: yêu cầu pháp lý liên quan đến thương mại và hải quan  </vt:lpstr>
      <vt:lpstr>Đặc điểm của các chương trình xác minh gỗ hợp pháp</vt:lpstr>
      <vt:lpstr>Vai trò của các chương trình chứng nhận &amp; xác minh hợp pháp (1/2)</vt:lpstr>
      <vt:lpstr>Vai trò của các chương trình chứng nhận &amp; xác minh hợp pháp (1/2)</vt:lpstr>
      <vt:lpstr>PowerPoint Presentation</vt:lpstr>
    </vt:vector>
  </TitlesOfParts>
  <Company>XXX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 Le Manh;Kha</dc:creator>
  <cp:lastModifiedBy>Dinh Ngoc Han</cp:lastModifiedBy>
  <cp:revision>331</cp:revision>
  <dcterms:created xsi:type="dcterms:W3CDTF">2014-01-23T11:12:09Z</dcterms:created>
  <dcterms:modified xsi:type="dcterms:W3CDTF">2015-02-27T02:51:28Z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0x010100B7697565874F7A419035B3A2A5AA2B17</vt:lpwstr>
  </property>
</Properties>
</file>